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8" r:id="rId2"/>
    <p:sldId id="300" r:id="rId3"/>
    <p:sldId id="301" r:id="rId4"/>
    <p:sldId id="302" r:id="rId5"/>
    <p:sldId id="303" r:id="rId6"/>
    <p:sldId id="304" r:id="rId7"/>
    <p:sldId id="308" r:id="rId8"/>
    <p:sldId id="305" r:id="rId9"/>
    <p:sldId id="306" r:id="rId10"/>
    <p:sldId id="307" r:id="rId11"/>
    <p:sldId id="309" r:id="rId12"/>
  </p:sldIdLst>
  <p:sldSz cx="9144000" cy="6858000" type="screen4x3"/>
  <p:notesSz cx="7023100" cy="93091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a:cs typeface="ＭＳ Ｐゴシック"/>
      </a:defRPr>
    </a:lvl1pPr>
    <a:lvl2pPr marL="457200" algn="l" rtl="0" fontAlgn="base">
      <a:spcBef>
        <a:spcPct val="0"/>
      </a:spcBef>
      <a:spcAft>
        <a:spcPct val="0"/>
      </a:spcAft>
      <a:defRPr sz="2400" kern="1200">
        <a:solidFill>
          <a:schemeClr val="tx1"/>
        </a:solidFill>
        <a:latin typeface="Times New Roman" pitchFamily="18" charset="0"/>
        <a:ea typeface="ＭＳ Ｐゴシック"/>
        <a:cs typeface="ＭＳ Ｐゴシック"/>
      </a:defRPr>
    </a:lvl2pPr>
    <a:lvl3pPr marL="914400" algn="l" rtl="0" fontAlgn="base">
      <a:spcBef>
        <a:spcPct val="0"/>
      </a:spcBef>
      <a:spcAft>
        <a:spcPct val="0"/>
      </a:spcAft>
      <a:defRPr sz="2400" kern="1200">
        <a:solidFill>
          <a:schemeClr val="tx1"/>
        </a:solidFill>
        <a:latin typeface="Times New Roman" pitchFamily="18" charset="0"/>
        <a:ea typeface="ＭＳ Ｐゴシック"/>
        <a:cs typeface="ＭＳ Ｐゴシック"/>
      </a:defRPr>
    </a:lvl3pPr>
    <a:lvl4pPr marL="1371600" algn="l" rtl="0" fontAlgn="base">
      <a:spcBef>
        <a:spcPct val="0"/>
      </a:spcBef>
      <a:spcAft>
        <a:spcPct val="0"/>
      </a:spcAft>
      <a:defRPr sz="2400" kern="1200">
        <a:solidFill>
          <a:schemeClr val="tx1"/>
        </a:solidFill>
        <a:latin typeface="Times New Roman" pitchFamily="18" charset="0"/>
        <a:ea typeface="ＭＳ Ｐゴシック"/>
        <a:cs typeface="ＭＳ Ｐゴシック"/>
      </a:defRPr>
    </a:lvl4pPr>
    <a:lvl5pPr marL="1828800" algn="l" rtl="0" fontAlgn="base">
      <a:spcBef>
        <a:spcPct val="0"/>
      </a:spcBef>
      <a:spcAft>
        <a:spcPct val="0"/>
      </a:spcAft>
      <a:defRPr sz="2400" kern="1200">
        <a:solidFill>
          <a:schemeClr val="tx1"/>
        </a:solidFill>
        <a:latin typeface="Times New Roman" pitchFamily="18" charset="0"/>
        <a:ea typeface="ＭＳ Ｐゴシック"/>
        <a:cs typeface="ＭＳ Ｐゴシック"/>
      </a:defRPr>
    </a:lvl5pPr>
    <a:lvl6pPr marL="2286000" algn="l" defTabSz="914400" rtl="0" eaLnBrk="1" latinLnBrk="0" hangingPunct="1">
      <a:defRPr sz="2400" kern="1200">
        <a:solidFill>
          <a:schemeClr val="tx1"/>
        </a:solidFill>
        <a:latin typeface="Times New Roman" pitchFamily="18" charset="0"/>
        <a:ea typeface="ＭＳ Ｐゴシック"/>
        <a:cs typeface="ＭＳ Ｐゴシック"/>
      </a:defRPr>
    </a:lvl6pPr>
    <a:lvl7pPr marL="2743200" algn="l" defTabSz="914400" rtl="0" eaLnBrk="1" latinLnBrk="0" hangingPunct="1">
      <a:defRPr sz="2400" kern="1200">
        <a:solidFill>
          <a:schemeClr val="tx1"/>
        </a:solidFill>
        <a:latin typeface="Times New Roman" pitchFamily="18" charset="0"/>
        <a:ea typeface="ＭＳ Ｐゴシック"/>
        <a:cs typeface="ＭＳ Ｐゴシック"/>
      </a:defRPr>
    </a:lvl7pPr>
    <a:lvl8pPr marL="3200400" algn="l" defTabSz="914400" rtl="0" eaLnBrk="1" latinLnBrk="0" hangingPunct="1">
      <a:defRPr sz="2400" kern="1200">
        <a:solidFill>
          <a:schemeClr val="tx1"/>
        </a:solidFill>
        <a:latin typeface="Times New Roman" pitchFamily="18" charset="0"/>
        <a:ea typeface="ＭＳ Ｐゴシック"/>
        <a:cs typeface="ＭＳ Ｐゴシック"/>
      </a:defRPr>
    </a:lvl8pPr>
    <a:lvl9pPr marL="3657600" algn="l" defTabSz="914400" rtl="0" eaLnBrk="1" latinLnBrk="0" hangingPunct="1">
      <a:defRPr sz="2400" kern="1200">
        <a:solidFill>
          <a:schemeClr val="tx1"/>
        </a:solidFill>
        <a:latin typeface="Times New Roman" pitchFamily="18"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90935" autoAdjust="0"/>
  </p:normalViewPr>
  <p:slideViewPr>
    <p:cSldViewPr>
      <p:cViewPr>
        <p:scale>
          <a:sx n="82" d="100"/>
          <a:sy n="82" d="100"/>
        </p:scale>
        <p:origin x="-966" y="-72"/>
      </p:cViewPr>
      <p:guideLst>
        <p:guide orient="horz" pos="624"/>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0" d="100"/>
          <a:sy n="40" d="100"/>
        </p:scale>
        <p:origin x="-1668" y="-13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2390" cy="465773"/>
          </a:xfrm>
          <a:prstGeom prst="rect">
            <a:avLst/>
          </a:prstGeom>
          <a:noFill/>
          <a:ln w="9525">
            <a:noFill/>
            <a:miter lim="800000"/>
            <a:headEnd/>
            <a:tailEnd/>
          </a:ln>
          <a:effectLst/>
        </p:spPr>
        <p:txBody>
          <a:bodyPr vert="horz" wrap="square" lIns="93310" tIns="46654" rIns="93310" bIns="46654" numCol="1" anchor="t" anchorCtr="0" compatLnSpc="1">
            <a:prstTxWarp prst="textNoShape">
              <a:avLst/>
            </a:prstTxWarp>
          </a:bodyPr>
          <a:lstStyle>
            <a:lvl1pPr defTabSz="932585">
              <a:defRPr sz="1200">
                <a:latin typeface="Times New Roman" charset="0"/>
                <a:ea typeface="ＭＳ Ｐゴシック" pitchFamily="-110" charset="-128"/>
                <a:cs typeface="+mn-cs"/>
              </a:defRPr>
            </a:lvl1pPr>
          </a:lstStyle>
          <a:p>
            <a:pPr>
              <a:defRPr/>
            </a:pPr>
            <a:endParaRPr lang="en-US"/>
          </a:p>
        </p:txBody>
      </p:sp>
      <p:sp>
        <p:nvSpPr>
          <p:cNvPr id="5123" name="Rectangle 3"/>
          <p:cNvSpPr>
            <a:spLocks noGrp="1" noChangeArrowheads="1"/>
          </p:cNvSpPr>
          <p:nvPr>
            <p:ph type="dt" sz="quarter" idx="1"/>
          </p:nvPr>
        </p:nvSpPr>
        <p:spPr bwMode="auto">
          <a:xfrm>
            <a:off x="3980712" y="0"/>
            <a:ext cx="3042389" cy="465773"/>
          </a:xfrm>
          <a:prstGeom prst="rect">
            <a:avLst/>
          </a:prstGeom>
          <a:noFill/>
          <a:ln w="9525">
            <a:noFill/>
            <a:miter lim="800000"/>
            <a:headEnd/>
            <a:tailEnd/>
          </a:ln>
          <a:effectLst/>
        </p:spPr>
        <p:txBody>
          <a:bodyPr vert="horz" wrap="square" lIns="93310" tIns="46654" rIns="93310" bIns="46654" numCol="1" anchor="t" anchorCtr="0" compatLnSpc="1">
            <a:prstTxWarp prst="textNoShape">
              <a:avLst/>
            </a:prstTxWarp>
          </a:bodyPr>
          <a:lstStyle>
            <a:lvl1pPr algn="r" defTabSz="932585">
              <a:defRPr sz="1200">
                <a:latin typeface="Times New Roman" charset="0"/>
                <a:ea typeface="ＭＳ Ｐゴシック" pitchFamily="-110" charset="-128"/>
                <a:cs typeface="+mn-cs"/>
              </a:defRPr>
            </a:lvl1pPr>
          </a:lstStyle>
          <a:p>
            <a:pPr>
              <a:defRPr/>
            </a:pPr>
            <a:endParaRPr lang="en-US"/>
          </a:p>
        </p:txBody>
      </p:sp>
      <p:sp>
        <p:nvSpPr>
          <p:cNvPr id="5124" name="Rectangle 4"/>
          <p:cNvSpPr>
            <a:spLocks noGrp="1" noChangeArrowheads="1"/>
          </p:cNvSpPr>
          <p:nvPr>
            <p:ph type="ftr" sz="quarter" idx="2"/>
          </p:nvPr>
        </p:nvSpPr>
        <p:spPr bwMode="auto">
          <a:xfrm>
            <a:off x="0" y="8843328"/>
            <a:ext cx="3042390" cy="465772"/>
          </a:xfrm>
          <a:prstGeom prst="rect">
            <a:avLst/>
          </a:prstGeom>
          <a:noFill/>
          <a:ln w="9525">
            <a:noFill/>
            <a:miter lim="800000"/>
            <a:headEnd/>
            <a:tailEnd/>
          </a:ln>
          <a:effectLst/>
        </p:spPr>
        <p:txBody>
          <a:bodyPr vert="horz" wrap="square" lIns="93310" tIns="46654" rIns="93310" bIns="46654" numCol="1" anchor="b" anchorCtr="0" compatLnSpc="1">
            <a:prstTxWarp prst="textNoShape">
              <a:avLst/>
            </a:prstTxWarp>
          </a:bodyPr>
          <a:lstStyle>
            <a:lvl1pPr defTabSz="932585">
              <a:defRPr sz="1200">
                <a:latin typeface="Times New Roman" charset="0"/>
                <a:ea typeface="ＭＳ Ｐゴシック" pitchFamily="-110" charset="-128"/>
                <a:cs typeface="+mn-cs"/>
              </a:defRPr>
            </a:lvl1pPr>
          </a:lstStyle>
          <a:p>
            <a:pPr>
              <a:defRPr/>
            </a:pPr>
            <a:endParaRPr lang="en-US"/>
          </a:p>
        </p:txBody>
      </p:sp>
      <p:sp>
        <p:nvSpPr>
          <p:cNvPr id="5125" name="Rectangle 5"/>
          <p:cNvSpPr>
            <a:spLocks noGrp="1" noChangeArrowheads="1"/>
          </p:cNvSpPr>
          <p:nvPr>
            <p:ph type="sldNum" sz="quarter" idx="3"/>
          </p:nvPr>
        </p:nvSpPr>
        <p:spPr bwMode="auto">
          <a:xfrm>
            <a:off x="3980712" y="8843328"/>
            <a:ext cx="3042389" cy="465772"/>
          </a:xfrm>
          <a:prstGeom prst="rect">
            <a:avLst/>
          </a:prstGeom>
          <a:noFill/>
          <a:ln w="9525">
            <a:noFill/>
            <a:miter lim="800000"/>
            <a:headEnd/>
            <a:tailEnd/>
          </a:ln>
          <a:effectLst/>
        </p:spPr>
        <p:txBody>
          <a:bodyPr vert="horz" wrap="square" lIns="93310" tIns="46654" rIns="93310" bIns="46654" numCol="1" anchor="b" anchorCtr="0" compatLnSpc="1">
            <a:prstTxWarp prst="textNoShape">
              <a:avLst/>
            </a:prstTxWarp>
          </a:bodyPr>
          <a:lstStyle>
            <a:lvl1pPr algn="r" defTabSz="932585">
              <a:defRPr sz="1200">
                <a:latin typeface="Times New Roman" charset="0"/>
                <a:ea typeface="ＭＳ Ｐゴシック" pitchFamily="-110" charset="-128"/>
                <a:cs typeface="+mn-cs"/>
              </a:defRPr>
            </a:lvl1pPr>
          </a:lstStyle>
          <a:p>
            <a:pPr>
              <a:defRPr/>
            </a:pPr>
            <a:fld id="{417F376B-778A-445B-8A8C-9C7AF9F33F93}" type="slidenum">
              <a:rPr lang="en-US"/>
              <a:pPr>
                <a:defRPr/>
              </a:pPr>
              <a:t>‹#›</a:t>
            </a:fld>
            <a:endParaRPr lang="en-US"/>
          </a:p>
        </p:txBody>
      </p:sp>
    </p:spTree>
    <p:extLst>
      <p:ext uri="{BB962C8B-B14F-4D97-AF65-F5344CB8AC3E}">
        <p14:creationId xmlns:p14="http://schemas.microsoft.com/office/powerpoint/2010/main" val="1516213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2390" cy="465773"/>
          </a:xfrm>
          <a:prstGeom prst="rect">
            <a:avLst/>
          </a:prstGeom>
        </p:spPr>
        <p:txBody>
          <a:bodyPr vert="horz" wrap="square" lIns="61815" tIns="30907" rIns="61815" bIns="30907" numCol="1" anchor="t" anchorCtr="0" compatLnSpc="1">
            <a:prstTxWarp prst="textNoShape">
              <a:avLst/>
            </a:prstTxWarp>
          </a:bodyPr>
          <a:lstStyle>
            <a:lvl1pPr>
              <a:defRPr sz="800">
                <a:latin typeface="Times New Roman" charset="0"/>
                <a:ea typeface="ＭＳ Ｐゴシック" pitchFamily="-110" charset="-128"/>
                <a:cs typeface="+mn-cs"/>
              </a:defRPr>
            </a:lvl1pPr>
          </a:lstStyle>
          <a:p>
            <a:pPr>
              <a:defRPr/>
            </a:pPr>
            <a:endParaRPr lang="en-US"/>
          </a:p>
        </p:txBody>
      </p:sp>
      <p:sp>
        <p:nvSpPr>
          <p:cNvPr id="3" name="Date Placeholder 2"/>
          <p:cNvSpPr>
            <a:spLocks noGrp="1"/>
          </p:cNvSpPr>
          <p:nvPr>
            <p:ph type="dt" idx="1"/>
          </p:nvPr>
        </p:nvSpPr>
        <p:spPr>
          <a:xfrm>
            <a:off x="3977531" y="0"/>
            <a:ext cx="3043979" cy="465773"/>
          </a:xfrm>
          <a:prstGeom prst="rect">
            <a:avLst/>
          </a:prstGeom>
        </p:spPr>
        <p:txBody>
          <a:bodyPr vert="horz" wrap="square" lIns="61815" tIns="30907" rIns="61815" bIns="30907" numCol="1" anchor="t" anchorCtr="0" compatLnSpc="1">
            <a:prstTxWarp prst="textNoShape">
              <a:avLst/>
            </a:prstTxWarp>
          </a:bodyPr>
          <a:lstStyle>
            <a:lvl1pPr algn="r">
              <a:defRPr sz="800">
                <a:latin typeface="Times New Roman" charset="0"/>
                <a:ea typeface="ＭＳ Ｐゴシック" pitchFamily="-110" charset="-128"/>
                <a:cs typeface="+mn-cs"/>
              </a:defRPr>
            </a:lvl1pPr>
          </a:lstStyle>
          <a:p>
            <a:pPr>
              <a:defRPr/>
            </a:pPr>
            <a:fld id="{BB9CB00D-18D1-43A3-9FF7-3BBB12FCEF57}" type="datetime1">
              <a:rPr lang="en-US"/>
              <a:pPr>
                <a:defRPr/>
              </a:pPr>
              <a:t>10/24/2013</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wrap="square" lIns="61815" tIns="30907" rIns="61815" bIns="30907"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701357" y="4420869"/>
            <a:ext cx="5620388" cy="4190367"/>
          </a:xfrm>
          <a:prstGeom prst="rect">
            <a:avLst/>
          </a:prstGeom>
        </p:spPr>
        <p:txBody>
          <a:bodyPr vert="horz" wrap="square" lIns="61815" tIns="30907" rIns="61815" bIns="30907" numCol="1" anchor="t" anchorCtr="0" compatLnSpc="1">
            <a:prstTxWarp prst="textNoShape">
              <a:avLst/>
            </a:prstTxWarp>
            <a:normAutofit/>
          </a:bodyPr>
          <a:lstStyle/>
          <a:p>
            <a:pPr lvl="0"/>
            <a:r>
              <a:rPr lang="fr-CA" noProof="0" smtClean="0"/>
              <a:t>Click to edit Master text styles</a:t>
            </a:r>
          </a:p>
          <a:p>
            <a:pPr lvl="1"/>
            <a:r>
              <a:rPr lang="fr-CA" noProof="0" smtClean="0"/>
              <a:t>Second level</a:t>
            </a:r>
          </a:p>
          <a:p>
            <a:pPr lvl="2"/>
            <a:r>
              <a:rPr lang="fr-CA" noProof="0" smtClean="0"/>
              <a:t>Third level</a:t>
            </a:r>
          </a:p>
          <a:p>
            <a:pPr lvl="3"/>
            <a:r>
              <a:rPr lang="fr-CA" noProof="0" smtClean="0"/>
              <a:t>Fourth level</a:t>
            </a:r>
          </a:p>
          <a:p>
            <a:pPr lvl="4"/>
            <a:r>
              <a:rPr lang="fr-CA" noProof="0" smtClean="0"/>
              <a:t>Fifth level</a:t>
            </a:r>
            <a:endParaRPr lang="en-US" noProof="0" smtClean="0"/>
          </a:p>
        </p:txBody>
      </p:sp>
      <p:sp>
        <p:nvSpPr>
          <p:cNvPr id="6" name="Footer Placeholder 5"/>
          <p:cNvSpPr>
            <a:spLocks noGrp="1"/>
          </p:cNvSpPr>
          <p:nvPr>
            <p:ph type="ftr" sz="quarter" idx="4"/>
          </p:nvPr>
        </p:nvSpPr>
        <p:spPr>
          <a:xfrm>
            <a:off x="0" y="8841738"/>
            <a:ext cx="3042390" cy="465773"/>
          </a:xfrm>
          <a:prstGeom prst="rect">
            <a:avLst/>
          </a:prstGeom>
        </p:spPr>
        <p:txBody>
          <a:bodyPr vert="horz" wrap="square" lIns="61815" tIns="30907" rIns="61815" bIns="30907" numCol="1" anchor="b" anchorCtr="0" compatLnSpc="1">
            <a:prstTxWarp prst="textNoShape">
              <a:avLst/>
            </a:prstTxWarp>
          </a:bodyPr>
          <a:lstStyle>
            <a:lvl1pPr>
              <a:defRPr sz="800">
                <a:latin typeface="Times New Roman" charset="0"/>
                <a:ea typeface="ＭＳ Ｐゴシック" pitchFamily="-110" charset="-128"/>
                <a:cs typeface="+mn-cs"/>
              </a:defRPr>
            </a:lvl1pPr>
          </a:lstStyle>
          <a:p>
            <a:pPr>
              <a:defRPr/>
            </a:pPr>
            <a:endParaRPr lang="en-US"/>
          </a:p>
        </p:txBody>
      </p:sp>
      <p:sp>
        <p:nvSpPr>
          <p:cNvPr id="7" name="Slide Number Placeholder 6"/>
          <p:cNvSpPr>
            <a:spLocks noGrp="1"/>
          </p:cNvSpPr>
          <p:nvPr>
            <p:ph type="sldNum" sz="quarter" idx="5"/>
          </p:nvPr>
        </p:nvSpPr>
        <p:spPr>
          <a:xfrm>
            <a:off x="3977531" y="8841738"/>
            <a:ext cx="3043979" cy="465773"/>
          </a:xfrm>
          <a:prstGeom prst="rect">
            <a:avLst/>
          </a:prstGeom>
        </p:spPr>
        <p:txBody>
          <a:bodyPr vert="horz" wrap="square" lIns="61815" tIns="30907" rIns="61815" bIns="30907" numCol="1" anchor="b" anchorCtr="0" compatLnSpc="1">
            <a:prstTxWarp prst="textNoShape">
              <a:avLst/>
            </a:prstTxWarp>
          </a:bodyPr>
          <a:lstStyle>
            <a:lvl1pPr algn="r">
              <a:defRPr sz="800">
                <a:latin typeface="Times New Roman" charset="0"/>
                <a:ea typeface="ＭＳ Ｐゴシック" pitchFamily="-110" charset="-128"/>
                <a:cs typeface="+mn-cs"/>
              </a:defRPr>
            </a:lvl1pPr>
          </a:lstStyle>
          <a:p>
            <a:pPr>
              <a:defRPr/>
            </a:pPr>
            <a:fld id="{18569033-51A0-4007-94A3-610D0062BDDD}" type="slidenum">
              <a:rPr lang="en-US"/>
              <a:pPr>
                <a:defRPr/>
              </a:pPr>
              <a:t>‹#›</a:t>
            </a:fld>
            <a:endParaRPr lang="en-US"/>
          </a:p>
        </p:txBody>
      </p:sp>
    </p:spTree>
    <p:extLst>
      <p:ext uri="{BB962C8B-B14F-4D97-AF65-F5344CB8AC3E}">
        <p14:creationId xmlns:p14="http://schemas.microsoft.com/office/powerpoint/2010/main" val="22701926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pitchFamily="-11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a:lstStyle/>
          <a:p>
            <a:endParaRPr lang="en-US" smtClean="0">
              <a:ea typeface="ＭＳ Ｐゴシック"/>
              <a:cs typeface="ＭＳ Ｐゴシック"/>
            </a:endParaRPr>
          </a:p>
        </p:txBody>
      </p:sp>
      <p:sp>
        <p:nvSpPr>
          <p:cNvPr id="4" name="Slide Number Placeholder 3"/>
          <p:cNvSpPr>
            <a:spLocks noGrp="1"/>
          </p:cNvSpPr>
          <p:nvPr>
            <p:ph type="sldNum" sz="quarter" idx="5"/>
          </p:nvPr>
        </p:nvSpPr>
        <p:spPr/>
        <p:txBody>
          <a:bodyPr/>
          <a:lstStyle/>
          <a:p>
            <a:pPr>
              <a:defRPr/>
            </a:pPr>
            <a:fld id="{A44B6158-D826-4682-B3A7-E3BA34FDB052}"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Footer Section" descr="cover_bottom.eps"/>
          <p:cNvPicPr>
            <a:picLocks noChangeAspect="1"/>
          </p:cNvPicPr>
          <p:nvPr userDrawn="1"/>
        </p:nvPicPr>
        <p:blipFill>
          <a:blip r:embed="rId2"/>
          <a:srcRect/>
          <a:stretch>
            <a:fillRect/>
          </a:stretch>
        </p:blipFill>
        <p:spPr bwMode="auto">
          <a:xfrm>
            <a:off x="8086725" y="6438900"/>
            <a:ext cx="1057275" cy="419100"/>
          </a:xfrm>
          <a:prstGeom prst="rect">
            <a:avLst/>
          </a:prstGeom>
          <a:noFill/>
          <a:ln w="9525">
            <a:noFill/>
            <a:miter lim="800000"/>
            <a:headEnd/>
            <a:tailEnd/>
          </a:ln>
        </p:spPr>
      </p:pic>
      <p:pic>
        <p:nvPicPr>
          <p:cNvPr id="5" name="Background Image" descr="cover_picture.jpg"/>
          <p:cNvPicPr>
            <a:picLocks noChangeAspect="1"/>
          </p:cNvPicPr>
          <p:nvPr userDrawn="1"/>
        </p:nvPicPr>
        <p:blipFill>
          <a:blip r:embed="rId3"/>
          <a:srcRect/>
          <a:stretch>
            <a:fillRect/>
          </a:stretch>
        </p:blipFill>
        <p:spPr bwMode="auto">
          <a:xfrm>
            <a:off x="0" y="3257550"/>
            <a:ext cx="9144000" cy="3219450"/>
          </a:xfrm>
          <a:prstGeom prst="rect">
            <a:avLst/>
          </a:prstGeom>
          <a:noFill/>
          <a:ln w="9525">
            <a:noFill/>
            <a:miter lim="800000"/>
            <a:headEnd/>
            <a:tailEnd/>
          </a:ln>
        </p:spPr>
      </p:pic>
      <p:pic>
        <p:nvPicPr>
          <p:cNvPr id="6" name="Header Section" descr="basic_top.eps"/>
          <p:cNvPicPr>
            <a:picLocks noChangeAspect="1"/>
          </p:cNvPicPr>
          <p:nvPr userDrawn="1"/>
        </p:nvPicPr>
        <p:blipFill>
          <a:blip r:embed="rId4"/>
          <a:srcRect/>
          <a:stretch>
            <a:fillRect/>
          </a:stretch>
        </p:blipFill>
        <p:spPr bwMode="auto">
          <a:xfrm>
            <a:off x="0" y="0"/>
            <a:ext cx="9144000" cy="773113"/>
          </a:xfrm>
          <a:prstGeom prst="rect">
            <a:avLst/>
          </a:prstGeom>
          <a:noFill/>
          <a:ln w="9525">
            <a:noFill/>
            <a:miter lim="800000"/>
            <a:headEnd/>
            <a:tailEnd/>
          </a:ln>
        </p:spPr>
      </p:pic>
      <p:sp>
        <p:nvSpPr>
          <p:cNvPr id="22" name="Subtitle 2"/>
          <p:cNvSpPr>
            <a:spLocks noGrp="1"/>
          </p:cNvSpPr>
          <p:nvPr>
            <p:ph type="subTitle" idx="1"/>
          </p:nvPr>
        </p:nvSpPr>
        <p:spPr>
          <a:xfrm>
            <a:off x="467544" y="2060848"/>
            <a:ext cx="7488832" cy="1296144"/>
          </a:xfrm>
        </p:spPr>
        <p:txBody>
          <a:bodyPr/>
          <a:lstStyle>
            <a:lvl1pPr marL="0" indent="0" algn="l">
              <a:buNone/>
              <a:defRPr sz="36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19" name="Title 1"/>
          <p:cNvSpPr>
            <a:spLocks noGrp="1"/>
          </p:cNvSpPr>
          <p:nvPr>
            <p:ph type="title"/>
          </p:nvPr>
        </p:nvSpPr>
        <p:spPr>
          <a:xfrm>
            <a:off x="467544" y="1290464"/>
            <a:ext cx="7466400" cy="914400"/>
          </a:xfrm>
        </p:spPr>
        <p:txBody>
          <a:bodyPr anchor="t"/>
          <a:lstStyle>
            <a:lvl1pPr>
              <a:defRPr sz="5400" cap="none"/>
            </a:lvl1pPr>
          </a:lstStyle>
          <a:p>
            <a:r>
              <a:rPr lang="en-US" smtClean="0"/>
              <a:t>Click to edit Master 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990600"/>
            <a:ext cx="5486400"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13E4B9-22E2-41CA-B439-6AEC9FCAE03E}"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228CAD-0423-4B04-A12F-0063C85B60F8}" type="slidenum">
              <a:rPr lang="en-US"/>
              <a:pPr>
                <a:defRPr/>
              </a:pPr>
              <a:t>‹#›</a:t>
            </a:fld>
            <a:endParaRPr 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90600"/>
            <a:ext cx="1943100" cy="48768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990600"/>
            <a:ext cx="56769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7DA12E-0993-4AC9-B09C-A03D5E3787A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C Bullet Slide">
    <p:spTree>
      <p:nvGrpSpPr>
        <p:cNvPr id="1" name=""/>
        <p:cNvGrpSpPr/>
        <p:nvPr/>
      </p:nvGrpSpPr>
      <p:grpSpPr>
        <a:xfrm>
          <a:off x="0" y="0"/>
          <a:ext cx="0" cy="0"/>
          <a:chOff x="0" y="0"/>
          <a:chExt cx="0" cy="0"/>
        </a:xfrm>
      </p:grpSpPr>
      <p:sp>
        <p:nvSpPr>
          <p:cNvPr id="6" name="Title 3"/>
          <p:cNvSpPr>
            <a:spLocks noGrp="1"/>
          </p:cNvSpPr>
          <p:nvPr>
            <p:ph type="title"/>
          </p:nvPr>
        </p:nvSpPr>
        <p:spPr>
          <a:xfrm>
            <a:off x="685800" y="990600"/>
            <a:ext cx="7772400" cy="1143000"/>
          </a:xfrm>
        </p:spPr>
        <p:txBody>
          <a:bodyPr anchor="t"/>
          <a:lstStyle>
            <a:lvl1pPr>
              <a:defRPr/>
            </a:lvl1pPr>
          </a:lstStyle>
          <a:p>
            <a:r>
              <a:rPr lang="en-US" smtClean="0"/>
              <a:t>Click to edit Master title style</a:t>
            </a:r>
            <a:endParaRPr lang="en-US" dirty="0" smtClean="0"/>
          </a:p>
        </p:txBody>
      </p:sp>
      <p:sp>
        <p:nvSpPr>
          <p:cNvPr id="7" name="Text Placeholder 4"/>
          <p:cNvSpPr>
            <a:spLocks noGrp="1"/>
          </p:cNvSpPr>
          <p:nvPr>
            <p:ph type="body" idx="1"/>
          </p:nvPr>
        </p:nvSpPr>
        <p:spPr>
          <a:xfrm>
            <a:off x="685800" y="2362200"/>
            <a:ext cx="7772400" cy="3505200"/>
          </a:xfrm>
        </p:spPr>
        <p:txBody>
          <a:bodyPr/>
          <a:lstStyle>
            <a:lvl1pPr>
              <a:buNone/>
              <a:defRPr sz="2000"/>
            </a:lvl1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1F4F284D-D9E1-410B-9B7B-BFCF28F6BA4E}"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936A98-8532-4529-9396-A419BCC4320B}" type="slidenum">
              <a:rPr lang="en-US"/>
              <a:pPr>
                <a:defRPr/>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490787"/>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685800" y="990600"/>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C10C90-21EC-4A3B-B82B-48727669762D}" type="slidenum">
              <a:rPr lang="en-US"/>
              <a:pPr>
                <a:defRPr/>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85800" y="25908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90800"/>
            <a:ext cx="3810000" cy="350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118366-01D3-4E34-B57B-53A90A61FF35}" type="slidenum">
              <a:rPr lang="en-US"/>
              <a:pPr>
                <a:defRPr/>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06475"/>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2669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9067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2669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9067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944C3E-0175-48CF-8BBE-1F7E4923A7A9}"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FBD4B44-D33F-40E5-9E09-97056F5A12A1}"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73228D-38C6-455F-8420-03700B51B0F8}"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99060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152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0FB4566-9419-48C6-A5BE-2BBBC30FCCB1}" type="slidenum">
              <a:rPr lang="en-US"/>
              <a:pPr>
                <a:defRPr/>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90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2362200"/>
            <a:ext cx="77724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ＭＳ Ｐゴシック" pitchFamily="-110" charset="-128"/>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ea typeface="ＭＳ Ｐゴシック" pitchFamily="-110" charset="-128"/>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ea typeface="ＭＳ Ｐゴシック" pitchFamily="-110" charset="-128"/>
                <a:cs typeface="+mn-cs"/>
              </a:defRPr>
            </a:lvl1pPr>
          </a:lstStyle>
          <a:p>
            <a:pPr>
              <a:defRPr/>
            </a:pPr>
            <a:fld id="{7A7BB005-3C15-4B6F-8D7A-1B1F7197C53A}" type="slidenum">
              <a:rPr lang="en-US"/>
              <a:pPr>
                <a:defRPr/>
              </a:pPr>
              <a:t>‹#›</a:t>
            </a:fld>
            <a:endParaRPr lang="en-US"/>
          </a:p>
        </p:txBody>
      </p:sp>
      <p:pic>
        <p:nvPicPr>
          <p:cNvPr id="1031" name="Header Section" descr="basic_top.eps"/>
          <p:cNvPicPr>
            <a:picLocks noChangeAspect="1"/>
          </p:cNvPicPr>
          <p:nvPr userDrawn="1"/>
        </p:nvPicPr>
        <p:blipFill>
          <a:blip r:embed="rId14"/>
          <a:srcRect/>
          <a:stretch>
            <a:fillRect/>
          </a:stretch>
        </p:blipFill>
        <p:spPr bwMode="auto">
          <a:xfrm>
            <a:off x="0" y="1588"/>
            <a:ext cx="9144000" cy="771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28" r:id="rId1"/>
    <p:sldLayoutId id="2147484117" r:id="rId2"/>
    <p:sldLayoutId id="2147484118" r:id="rId3"/>
    <p:sldLayoutId id="2147484119" r:id="rId4"/>
    <p:sldLayoutId id="2147484120" r:id="rId5"/>
    <p:sldLayoutId id="2147484121" r:id="rId6"/>
    <p:sldLayoutId id="2147484122" r:id="rId7"/>
    <p:sldLayoutId id="2147484123" r:id="rId8"/>
    <p:sldLayoutId id="2147484124" r:id="rId9"/>
    <p:sldLayoutId id="2147484125" r:id="rId10"/>
    <p:sldLayoutId id="2147484126" r:id="rId11"/>
    <p:sldLayoutId id="2147484127" r:id="rId12"/>
  </p:sldLayoutIdLst>
  <p:transition>
    <p:fade/>
  </p:transition>
  <p:hf hdr="0" ftr="0" dt="0"/>
  <p:txStyles>
    <p:titleStyle>
      <a:lvl1pPr algn="l" rtl="0" eaLnBrk="0" fontAlgn="base" hangingPunct="0">
        <a:spcBef>
          <a:spcPct val="0"/>
        </a:spcBef>
        <a:spcAft>
          <a:spcPct val="0"/>
        </a:spcAft>
        <a:defRPr sz="4000" b="1" cap="all">
          <a:solidFill>
            <a:srgbClr val="16165D"/>
          </a:solidFill>
          <a:latin typeface="Helvetica"/>
          <a:ea typeface="ＭＳ Ｐゴシック" pitchFamily="-110" charset="-128"/>
          <a:cs typeface="Helvetica"/>
        </a:defRPr>
      </a:lvl1pPr>
      <a:lvl2pPr algn="l" rtl="0" eaLnBrk="0" fontAlgn="base" hangingPunct="0">
        <a:spcBef>
          <a:spcPct val="0"/>
        </a:spcBef>
        <a:spcAft>
          <a:spcPct val="0"/>
        </a:spcAft>
        <a:defRPr sz="4000" b="1">
          <a:solidFill>
            <a:srgbClr val="16165D"/>
          </a:solidFill>
          <a:latin typeface="Helvetica" pitchFamily="-110" charset="0"/>
          <a:ea typeface="ＭＳ Ｐゴシック" pitchFamily="-110" charset="-128"/>
          <a:cs typeface="Helvetica" pitchFamily="34" charset="0"/>
        </a:defRPr>
      </a:lvl2pPr>
      <a:lvl3pPr algn="l" rtl="0" eaLnBrk="0" fontAlgn="base" hangingPunct="0">
        <a:spcBef>
          <a:spcPct val="0"/>
        </a:spcBef>
        <a:spcAft>
          <a:spcPct val="0"/>
        </a:spcAft>
        <a:defRPr sz="4000" b="1">
          <a:solidFill>
            <a:srgbClr val="16165D"/>
          </a:solidFill>
          <a:latin typeface="Helvetica" pitchFamily="-110" charset="0"/>
          <a:ea typeface="ＭＳ Ｐゴシック" pitchFamily="-110" charset="-128"/>
          <a:cs typeface="Helvetica" pitchFamily="34" charset="0"/>
        </a:defRPr>
      </a:lvl3pPr>
      <a:lvl4pPr algn="l" rtl="0" eaLnBrk="0" fontAlgn="base" hangingPunct="0">
        <a:spcBef>
          <a:spcPct val="0"/>
        </a:spcBef>
        <a:spcAft>
          <a:spcPct val="0"/>
        </a:spcAft>
        <a:defRPr sz="4000" b="1">
          <a:solidFill>
            <a:srgbClr val="16165D"/>
          </a:solidFill>
          <a:latin typeface="Helvetica" pitchFamily="-110" charset="0"/>
          <a:ea typeface="ＭＳ Ｐゴシック" pitchFamily="-110" charset="-128"/>
          <a:cs typeface="Helvetica" pitchFamily="34" charset="0"/>
        </a:defRPr>
      </a:lvl4pPr>
      <a:lvl5pPr algn="l" rtl="0" eaLnBrk="0" fontAlgn="base" hangingPunct="0">
        <a:spcBef>
          <a:spcPct val="0"/>
        </a:spcBef>
        <a:spcAft>
          <a:spcPct val="0"/>
        </a:spcAft>
        <a:defRPr sz="4000" b="1">
          <a:solidFill>
            <a:srgbClr val="16165D"/>
          </a:solidFill>
          <a:latin typeface="Helvetica" pitchFamily="-110" charset="0"/>
          <a:ea typeface="ＭＳ Ｐゴシック" pitchFamily="-110" charset="-128"/>
          <a:cs typeface="Helvetica" pitchFamily="34"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800">
          <a:solidFill>
            <a:schemeClr val="tx1"/>
          </a:solidFill>
          <a:latin typeface="Helvetica"/>
          <a:ea typeface="ＭＳ Ｐゴシック" pitchFamily="-110" charset="-128"/>
          <a:cs typeface="Helvetica"/>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a:defRPr>
      </a:lvl2pPr>
      <a:lvl3pPr marL="1143000" indent="-228600" algn="l" rtl="0" eaLnBrk="0" fontAlgn="base" hangingPunct="0">
        <a:spcBef>
          <a:spcPct val="20000"/>
        </a:spcBef>
        <a:spcAft>
          <a:spcPct val="0"/>
        </a:spcAft>
        <a:buChar char="•"/>
        <a:defRPr sz="2400">
          <a:solidFill>
            <a:schemeClr val="tx1"/>
          </a:solidFill>
          <a:latin typeface="Helvetica"/>
          <a:ea typeface="Helvetica" pitchFamily="-110" charset="0"/>
          <a:cs typeface="Helvetica"/>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pitchFamily="-110"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Helvetica" pitchFamily="-110" charset="0"/>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ubtitle 1"/>
          <p:cNvSpPr>
            <a:spLocks noGrp="1"/>
          </p:cNvSpPr>
          <p:nvPr>
            <p:ph type="subTitle" idx="1"/>
          </p:nvPr>
        </p:nvSpPr>
        <p:spPr>
          <a:xfrm>
            <a:off x="-252413" y="1196752"/>
            <a:ext cx="9396413" cy="1655763"/>
          </a:xfrm>
        </p:spPr>
        <p:txBody>
          <a:bodyPr/>
          <a:lstStyle/>
          <a:p>
            <a:pPr algn="ctr"/>
            <a:r>
              <a:rPr lang="en-CA" sz="2400" dirty="0" smtClean="0">
                <a:latin typeface="Helvetica" pitchFamily="34" charset="0"/>
                <a:ea typeface="ＭＳ Ｐゴシック"/>
                <a:cs typeface="Helvetica" pitchFamily="34" charset="0"/>
              </a:rPr>
              <a:t>Mackenzie Valley Environmental Impact Review Board </a:t>
            </a:r>
          </a:p>
          <a:p>
            <a:pPr algn="ctr"/>
            <a:r>
              <a:rPr lang="en-CA" sz="2400" dirty="0" smtClean="0">
                <a:latin typeface="Helvetica" pitchFamily="34" charset="0"/>
                <a:ea typeface="ＭＳ Ｐゴシック"/>
                <a:cs typeface="Helvetica" pitchFamily="34" charset="0"/>
              </a:rPr>
              <a:t>Presentation of Technical Submission</a:t>
            </a:r>
          </a:p>
          <a:p>
            <a:pPr algn="ctr"/>
            <a:r>
              <a:rPr lang="en-CA" sz="2400" dirty="0" smtClean="0">
                <a:latin typeface="Helvetica" pitchFamily="34" charset="0"/>
                <a:ea typeface="ＭＳ Ｐゴシック"/>
                <a:cs typeface="Helvetica" pitchFamily="34" charset="0"/>
              </a:rPr>
              <a:t>Avalon Rare Metals Inc.</a:t>
            </a:r>
          </a:p>
          <a:p>
            <a:pPr algn="ctr"/>
            <a:r>
              <a:rPr lang="en-CA" sz="2400" dirty="0" smtClean="0"/>
              <a:t>Thor Lake Rare Earth Element Project</a:t>
            </a:r>
          </a:p>
          <a:p>
            <a:pPr algn="ctr"/>
            <a:r>
              <a:rPr lang="en-CA" sz="2400" dirty="0" smtClean="0">
                <a:latin typeface="Helvetica" pitchFamily="34" charset="0"/>
                <a:ea typeface="ＭＳ Ｐゴシック"/>
                <a:cs typeface="Helvetica" pitchFamily="34" charset="0"/>
              </a:rPr>
              <a:t>February 2013</a:t>
            </a:r>
          </a:p>
        </p:txBody>
      </p:sp>
      <p:sp>
        <p:nvSpPr>
          <p:cNvPr id="3075" name="Title 2"/>
          <p:cNvSpPr>
            <a:spLocks noGrp="1"/>
          </p:cNvSpPr>
          <p:nvPr>
            <p:ph type="title"/>
          </p:nvPr>
        </p:nvSpPr>
        <p:spPr>
          <a:xfrm>
            <a:off x="755650" y="620688"/>
            <a:ext cx="7466013" cy="914400"/>
          </a:xfrm>
        </p:spPr>
        <p:txBody>
          <a:bodyPr/>
          <a:lstStyle/>
          <a:p>
            <a:pPr algn="ctr"/>
            <a:r>
              <a:rPr lang="en-CA" sz="3600" dirty="0" smtClean="0">
                <a:latin typeface="Helvetica" pitchFamily="34" charset="0"/>
                <a:ea typeface="ＭＳ Ｐゴシック"/>
                <a:cs typeface="Helvetica" pitchFamily="34" charset="0"/>
              </a:rPr>
              <a:t>Transport Canada</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65175"/>
            <a:ext cx="8424863" cy="575593"/>
          </a:xfrm>
        </p:spPr>
        <p:txBody>
          <a:bodyPr/>
          <a:lstStyle/>
          <a:p>
            <a:pPr algn="ctr">
              <a:defRPr/>
            </a:pPr>
            <a:r>
              <a:rPr lang="en-CA" sz="2800" cap="none" dirty="0" smtClean="0"/>
              <a:t>Closing Remarks</a:t>
            </a:r>
            <a:r>
              <a:rPr lang="en-US" sz="2800" dirty="0" smtClean="0"/>
              <a:t/>
            </a:r>
            <a:br>
              <a:rPr lang="en-US" sz="2800" dirty="0" smtClean="0"/>
            </a:br>
            <a:r>
              <a:rPr lang="en-CA" sz="2800" cap="none" dirty="0" smtClean="0"/>
              <a:t> </a:t>
            </a:r>
            <a:endParaRPr lang="en-CA" sz="2800" cap="small" dirty="0"/>
          </a:p>
        </p:txBody>
      </p:sp>
      <p:sp>
        <p:nvSpPr>
          <p:cNvPr id="6147" name="Text Placeholder 2"/>
          <p:cNvSpPr>
            <a:spLocks noGrp="1"/>
          </p:cNvSpPr>
          <p:nvPr>
            <p:ph type="body" idx="1"/>
          </p:nvPr>
        </p:nvSpPr>
        <p:spPr>
          <a:xfrm>
            <a:off x="251520" y="1773585"/>
            <a:ext cx="8642350" cy="4103687"/>
          </a:xfrm>
        </p:spPr>
        <p:txBody>
          <a:bodyPr>
            <a:noAutofit/>
          </a:bodyPr>
          <a:lstStyle/>
          <a:p>
            <a:pPr lvl="0">
              <a:buFont typeface="Arial" pitchFamily="34" charset="0"/>
              <a:buChar char="•"/>
            </a:pPr>
            <a:r>
              <a:rPr lang="en-US" sz="2400" dirty="0" smtClean="0"/>
              <a:t>The </a:t>
            </a:r>
            <a:r>
              <a:rPr lang="en-US" sz="2400" i="1" dirty="0" smtClean="0"/>
              <a:t>Navigation Protection Act </a:t>
            </a:r>
            <a:r>
              <a:rPr lang="en-US" sz="2400" dirty="0" smtClean="0"/>
              <a:t>(NPA) is the new name for the NWPA, and was granted Royal Assent on            December 14, 2012. </a:t>
            </a:r>
          </a:p>
          <a:p>
            <a:pPr lvl="0">
              <a:buFont typeface="Arial" pitchFamily="34" charset="0"/>
              <a:buChar char="•"/>
            </a:pPr>
            <a:r>
              <a:rPr lang="en-US" sz="2400" dirty="0" smtClean="0"/>
              <a:t>The NPA has not yet come into force. TC is analyzing           the transitional requirements and will propose a date               for entry into force to Governor-in Council – likely in the Spring of 2014. </a:t>
            </a:r>
          </a:p>
          <a:p>
            <a:pPr lvl="0">
              <a:buFont typeface="Arial" pitchFamily="34" charset="0"/>
              <a:buChar char="•"/>
            </a:pPr>
            <a:r>
              <a:rPr lang="en-US" sz="2400" dirty="0" smtClean="0"/>
              <a:t>Until the NPA enters into force, TC will assess proposals in accordance with the NWPA. </a:t>
            </a:r>
          </a:p>
          <a:p>
            <a:pPr lvl="1">
              <a:buNone/>
            </a:pPr>
            <a:endParaRPr lang="en-CA" sz="2400" b="1" dirty="0" smtClean="0">
              <a:latin typeface="Helvetica" pitchFamily="34" charset="0"/>
              <a:ea typeface="ＭＳ Ｐゴシック"/>
              <a:cs typeface="Helvetica" pitchFamily="34" charset="0"/>
            </a:endParaRPr>
          </a:p>
        </p:txBody>
      </p:sp>
      <p:sp>
        <p:nvSpPr>
          <p:cNvPr id="4" name="Slide Number Placeholder 3"/>
          <p:cNvSpPr>
            <a:spLocks noGrp="1"/>
          </p:cNvSpPr>
          <p:nvPr>
            <p:ph type="sldNum" sz="quarter" idx="12"/>
          </p:nvPr>
        </p:nvSpPr>
        <p:spPr/>
        <p:txBody>
          <a:bodyPr/>
          <a:lstStyle/>
          <a:p>
            <a:pPr>
              <a:defRPr/>
            </a:pPr>
            <a:fld id="{08229580-5719-417D-AD58-E277FBF072AE}" type="slidenum">
              <a:rPr lang="en-US" smtClean="0"/>
              <a:pPr>
                <a:defRPr/>
              </a:pPr>
              <a:t>10</a:t>
            </a:fld>
            <a:endParaRPr lang="en-US" dirty="0"/>
          </a:p>
        </p:txBody>
      </p:sp>
    </p:spTree>
    <p:extLst>
      <p:ext uri="{BB962C8B-B14F-4D97-AF65-F5344CB8AC3E}">
        <p14:creationId xmlns:p14="http://schemas.microsoft.com/office/powerpoint/2010/main" val="2490575851"/>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65175"/>
            <a:ext cx="8424863" cy="575593"/>
          </a:xfrm>
        </p:spPr>
        <p:txBody>
          <a:bodyPr/>
          <a:lstStyle/>
          <a:p>
            <a:pPr algn="ctr">
              <a:defRPr/>
            </a:pPr>
            <a:r>
              <a:rPr lang="en-CA" sz="2800" cap="none" dirty="0" smtClean="0"/>
              <a:t>Closing Remarks</a:t>
            </a:r>
            <a:r>
              <a:rPr lang="en-US" sz="2800" dirty="0" smtClean="0"/>
              <a:t/>
            </a:r>
            <a:br>
              <a:rPr lang="en-US" sz="2800" dirty="0" smtClean="0"/>
            </a:br>
            <a:r>
              <a:rPr lang="en-CA" sz="2800" cap="none" dirty="0" smtClean="0"/>
              <a:t> </a:t>
            </a:r>
            <a:endParaRPr lang="en-CA" sz="2800" cap="small" dirty="0"/>
          </a:p>
        </p:txBody>
      </p:sp>
      <p:sp>
        <p:nvSpPr>
          <p:cNvPr id="6147" name="Text Placeholder 2"/>
          <p:cNvSpPr>
            <a:spLocks noGrp="1"/>
          </p:cNvSpPr>
          <p:nvPr>
            <p:ph type="body" idx="1"/>
          </p:nvPr>
        </p:nvSpPr>
        <p:spPr>
          <a:xfrm>
            <a:off x="251520" y="1773585"/>
            <a:ext cx="8642350" cy="4103687"/>
          </a:xfrm>
        </p:spPr>
        <p:txBody>
          <a:bodyPr>
            <a:noAutofit/>
          </a:bodyPr>
          <a:lstStyle/>
          <a:p>
            <a:pPr lvl="0">
              <a:buFont typeface="Arial" pitchFamily="34" charset="0"/>
              <a:buChar char="•"/>
            </a:pPr>
            <a:r>
              <a:rPr lang="en-US" sz="2400" dirty="0" smtClean="0"/>
              <a:t>Transport Canada will continue to work with the MVEIRB, other federal and territorial government agencies, stakeholders and Avalon in the environmental assessment review of the Thor Lake Rare Earth Element Project.</a:t>
            </a:r>
          </a:p>
          <a:p>
            <a:pPr lvl="1">
              <a:buNone/>
            </a:pPr>
            <a:endParaRPr lang="en-CA" sz="2400" b="1" dirty="0" smtClean="0">
              <a:latin typeface="Helvetica" pitchFamily="34" charset="0"/>
              <a:ea typeface="ＭＳ Ｐゴシック"/>
              <a:cs typeface="Helvetica" pitchFamily="34" charset="0"/>
            </a:endParaRPr>
          </a:p>
        </p:txBody>
      </p:sp>
      <p:sp>
        <p:nvSpPr>
          <p:cNvPr id="4" name="Slide Number Placeholder 3"/>
          <p:cNvSpPr>
            <a:spLocks noGrp="1"/>
          </p:cNvSpPr>
          <p:nvPr>
            <p:ph type="sldNum" sz="quarter" idx="12"/>
          </p:nvPr>
        </p:nvSpPr>
        <p:spPr/>
        <p:txBody>
          <a:bodyPr/>
          <a:lstStyle/>
          <a:p>
            <a:pPr>
              <a:defRPr/>
            </a:pPr>
            <a:fld id="{08229580-5719-417D-AD58-E277FBF072AE}" type="slidenum">
              <a:rPr lang="en-US" smtClean="0"/>
              <a:pPr>
                <a:defRPr/>
              </a:pPr>
              <a:t>11</a:t>
            </a:fld>
            <a:endParaRPr lang="en-US" dirty="0"/>
          </a:p>
        </p:txBody>
      </p:sp>
    </p:spTree>
    <p:extLst>
      <p:ext uri="{BB962C8B-B14F-4D97-AF65-F5344CB8AC3E}">
        <p14:creationId xmlns:p14="http://schemas.microsoft.com/office/powerpoint/2010/main" val="249057585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65175"/>
            <a:ext cx="8424863" cy="575593"/>
          </a:xfrm>
        </p:spPr>
        <p:txBody>
          <a:bodyPr/>
          <a:lstStyle/>
          <a:p>
            <a:pPr algn="ctr">
              <a:defRPr/>
            </a:pPr>
            <a:r>
              <a:rPr lang="en-CA" sz="2800" cap="none" dirty="0" smtClean="0"/>
              <a:t>Overview of Presentation</a:t>
            </a:r>
            <a:r>
              <a:rPr lang="en-US" sz="2800" dirty="0" smtClean="0"/>
              <a:t/>
            </a:r>
            <a:br>
              <a:rPr lang="en-US" sz="2800" dirty="0" smtClean="0"/>
            </a:br>
            <a:endParaRPr lang="en-CA" sz="2800" cap="small" dirty="0"/>
          </a:p>
        </p:txBody>
      </p:sp>
      <p:sp>
        <p:nvSpPr>
          <p:cNvPr id="6147" name="Text Placeholder 2"/>
          <p:cNvSpPr>
            <a:spLocks noGrp="1"/>
          </p:cNvSpPr>
          <p:nvPr>
            <p:ph type="body" idx="1"/>
          </p:nvPr>
        </p:nvSpPr>
        <p:spPr>
          <a:xfrm>
            <a:off x="251520" y="1773585"/>
            <a:ext cx="8642350" cy="4103687"/>
          </a:xfrm>
        </p:spPr>
        <p:txBody>
          <a:bodyPr>
            <a:normAutofit/>
          </a:bodyPr>
          <a:lstStyle/>
          <a:p>
            <a:r>
              <a:rPr lang="en-CA" sz="2400" dirty="0" smtClean="0">
                <a:latin typeface="Helvetica" pitchFamily="34" charset="0"/>
                <a:cs typeface="Helvetica" pitchFamily="34" charset="0"/>
              </a:rPr>
              <a:t>Summary of TC Recommendations</a:t>
            </a:r>
            <a:endParaRPr lang="en-US" sz="2400" dirty="0" smtClean="0">
              <a:latin typeface="Helvetica" pitchFamily="34" charset="0"/>
              <a:cs typeface="Helvetica" pitchFamily="34" charset="0"/>
            </a:endParaRPr>
          </a:p>
          <a:p>
            <a:pPr marL="914400" lvl="1" indent="-457200">
              <a:buFont typeface="+mj-lt"/>
              <a:buAutoNum type="arabicPeriod"/>
            </a:pPr>
            <a:r>
              <a:rPr lang="en-CA" dirty="0" smtClean="0">
                <a:latin typeface="Helvetica" pitchFamily="34" charset="0"/>
                <a:cs typeface="Helvetica" pitchFamily="34" charset="0"/>
              </a:rPr>
              <a:t>Stream Crossings</a:t>
            </a:r>
            <a:endParaRPr lang="en-US" dirty="0" smtClean="0">
              <a:latin typeface="Helvetica" pitchFamily="34" charset="0"/>
              <a:cs typeface="Helvetica" pitchFamily="34" charset="0"/>
            </a:endParaRPr>
          </a:p>
          <a:p>
            <a:pPr marL="914400" lvl="1" indent="-457200">
              <a:buFont typeface="+mj-lt"/>
              <a:buAutoNum type="arabicPeriod"/>
            </a:pPr>
            <a:r>
              <a:rPr lang="en-CA" dirty="0" smtClean="0">
                <a:latin typeface="Helvetica" pitchFamily="34" charset="0"/>
                <a:cs typeface="Helvetica" pitchFamily="34" charset="0"/>
              </a:rPr>
              <a:t>Water Intake</a:t>
            </a:r>
            <a:endParaRPr lang="en-US" dirty="0" smtClean="0">
              <a:latin typeface="Helvetica" pitchFamily="34" charset="0"/>
              <a:cs typeface="Helvetica" pitchFamily="34" charset="0"/>
            </a:endParaRPr>
          </a:p>
          <a:p>
            <a:pPr marL="914400" lvl="1" indent="-457200">
              <a:buFont typeface="+mj-lt"/>
              <a:buAutoNum type="arabicPeriod"/>
            </a:pPr>
            <a:r>
              <a:rPr lang="en-CA" dirty="0" smtClean="0">
                <a:latin typeface="Helvetica" pitchFamily="34" charset="0"/>
                <a:cs typeface="Helvetica" pitchFamily="34" charset="0"/>
              </a:rPr>
              <a:t>Docks</a:t>
            </a:r>
            <a:endParaRPr lang="en-US" dirty="0" smtClean="0">
              <a:latin typeface="Helvetica" pitchFamily="34" charset="0"/>
              <a:cs typeface="Helvetica" pitchFamily="34" charset="0"/>
            </a:endParaRPr>
          </a:p>
          <a:p>
            <a:pPr marL="914400" lvl="1" indent="-457200">
              <a:buFont typeface="+mj-lt"/>
              <a:buAutoNum type="arabicPeriod"/>
            </a:pPr>
            <a:r>
              <a:rPr lang="en-US" dirty="0" smtClean="0">
                <a:latin typeface="Helvetica" pitchFamily="34" charset="0"/>
                <a:cs typeface="Helvetica" pitchFamily="34" charset="0"/>
              </a:rPr>
              <a:t>Ring Lake, Ball Lake &amp; Buck Lake: Tailings Management Facility</a:t>
            </a:r>
          </a:p>
          <a:p>
            <a:pPr marL="914400" lvl="1" indent="-457200">
              <a:buFont typeface="+mj-lt"/>
              <a:buAutoNum type="arabicPeriod"/>
            </a:pPr>
            <a:r>
              <a:rPr lang="en-US" dirty="0" smtClean="0">
                <a:latin typeface="Helvetica" pitchFamily="34" charset="0"/>
                <a:cs typeface="Helvetica" pitchFamily="34" charset="0"/>
              </a:rPr>
              <a:t>Barging</a:t>
            </a:r>
          </a:p>
          <a:p>
            <a:pPr marL="914400" lvl="1" indent="-457200">
              <a:buFont typeface="+mj-lt"/>
              <a:buAutoNum type="arabicPeriod"/>
            </a:pPr>
            <a:r>
              <a:rPr lang="en-US" dirty="0" smtClean="0">
                <a:latin typeface="Helvetica" pitchFamily="34" charset="0"/>
                <a:cs typeface="Helvetica" pitchFamily="34" charset="0"/>
              </a:rPr>
              <a:t>Transportation of Dangerous Goods</a:t>
            </a:r>
          </a:p>
          <a:p>
            <a:pPr marL="514350" indent="-457200"/>
            <a:r>
              <a:rPr lang="en-CA" sz="2400" dirty="0" smtClean="0">
                <a:latin typeface="Helvetica" pitchFamily="34" charset="0"/>
                <a:cs typeface="Helvetica" pitchFamily="34" charset="0"/>
              </a:rPr>
              <a:t>Closing Remarks </a:t>
            </a:r>
            <a:endParaRPr lang="en-CA" sz="2400" b="1" dirty="0" smtClean="0">
              <a:latin typeface="Helvetica" pitchFamily="34" charset="0"/>
              <a:ea typeface="ＭＳ Ｐゴシック"/>
              <a:cs typeface="Helvetica" pitchFamily="34" charset="0"/>
            </a:endParaRPr>
          </a:p>
        </p:txBody>
      </p:sp>
      <p:sp>
        <p:nvSpPr>
          <p:cNvPr id="4" name="Slide Number Placeholder 3"/>
          <p:cNvSpPr>
            <a:spLocks noGrp="1"/>
          </p:cNvSpPr>
          <p:nvPr>
            <p:ph type="sldNum" sz="quarter" idx="12"/>
          </p:nvPr>
        </p:nvSpPr>
        <p:spPr/>
        <p:txBody>
          <a:bodyPr/>
          <a:lstStyle/>
          <a:p>
            <a:pPr>
              <a:defRPr/>
            </a:pPr>
            <a:fld id="{08229580-5719-417D-AD58-E277FBF072AE}" type="slidenum">
              <a:rPr lang="en-US" smtClean="0"/>
              <a:pPr>
                <a:defRPr/>
              </a:pPr>
              <a:t>2</a:t>
            </a:fld>
            <a:endParaRPr lang="en-US"/>
          </a:p>
        </p:txBody>
      </p:sp>
    </p:spTree>
    <p:extLst>
      <p:ext uri="{BB962C8B-B14F-4D97-AF65-F5344CB8AC3E}">
        <p14:creationId xmlns:p14="http://schemas.microsoft.com/office/powerpoint/2010/main" val="249057585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65175"/>
            <a:ext cx="8424863" cy="575593"/>
          </a:xfrm>
        </p:spPr>
        <p:txBody>
          <a:bodyPr/>
          <a:lstStyle/>
          <a:p>
            <a:pPr algn="ctr">
              <a:defRPr/>
            </a:pPr>
            <a:r>
              <a:rPr lang="en-CA" sz="2800" cap="none" dirty="0" smtClean="0"/>
              <a:t>1. Stream Crossings </a:t>
            </a:r>
            <a:endParaRPr lang="en-CA" sz="2800" cap="small" dirty="0"/>
          </a:p>
        </p:txBody>
      </p:sp>
      <p:sp>
        <p:nvSpPr>
          <p:cNvPr id="6147" name="Text Placeholder 2"/>
          <p:cNvSpPr>
            <a:spLocks noGrp="1"/>
          </p:cNvSpPr>
          <p:nvPr>
            <p:ph type="body" idx="1"/>
          </p:nvPr>
        </p:nvSpPr>
        <p:spPr>
          <a:xfrm>
            <a:off x="251520" y="1773585"/>
            <a:ext cx="8642350" cy="4103687"/>
          </a:xfrm>
        </p:spPr>
        <p:txBody>
          <a:bodyPr>
            <a:normAutofit fontScale="92500" lnSpcReduction="20000"/>
          </a:bodyPr>
          <a:lstStyle/>
          <a:p>
            <a:pPr lvl="0">
              <a:buFont typeface="Arial" pitchFamily="34" charset="0"/>
              <a:buChar char="•"/>
            </a:pPr>
            <a:r>
              <a:rPr lang="en-CA" sz="2600" dirty="0" smtClean="0"/>
              <a:t>Avalon </a:t>
            </a:r>
            <a:r>
              <a:rPr lang="en-US" sz="2600" dirty="0" smtClean="0"/>
              <a:t>has assessed and deemed the Fred Lake outlet stream to fall under the class of minor navigable waters established in the </a:t>
            </a:r>
            <a:r>
              <a:rPr lang="en-CA" sz="2600" dirty="0" smtClean="0"/>
              <a:t>Minor Works and Waters (</a:t>
            </a:r>
            <a:r>
              <a:rPr lang="en-CA" sz="2600" i="1" dirty="0" smtClean="0"/>
              <a:t>Navigable Waters Protection Act</a:t>
            </a:r>
            <a:r>
              <a:rPr lang="en-CA" sz="2600" dirty="0" smtClean="0"/>
              <a:t> (NWPA) Order.</a:t>
            </a:r>
            <a:r>
              <a:rPr lang="en-US" sz="2600" dirty="0" smtClean="0"/>
              <a:t> Consequently, works conducted in minor navigable waters are exempt from the NWPA application process. </a:t>
            </a:r>
          </a:p>
          <a:p>
            <a:pPr lvl="0">
              <a:buFont typeface="Arial" pitchFamily="34" charset="0"/>
              <a:buChar char="•"/>
            </a:pPr>
            <a:r>
              <a:rPr lang="en-US" sz="2600" dirty="0" smtClean="0"/>
              <a:t>Avalon must ensure that all criteria established in the Order under each class and referenced in the </a:t>
            </a:r>
            <a:r>
              <a:rPr lang="en-CA" sz="2600" dirty="0" smtClean="0"/>
              <a:t>Minor Works and Waters (NWPA) Order </a:t>
            </a:r>
            <a:r>
              <a:rPr lang="en-US" sz="2600" dirty="0" smtClean="0"/>
              <a:t>must be fully met</a:t>
            </a:r>
            <a:r>
              <a:rPr lang="en-US" sz="2600" b="1" dirty="0" smtClean="0"/>
              <a:t> </a:t>
            </a:r>
            <a:r>
              <a:rPr lang="en-US" sz="2600" dirty="0" smtClean="0"/>
              <a:t>in order for the navigable water to be considered “minor” under the provisions of the Act. </a:t>
            </a:r>
          </a:p>
          <a:p>
            <a:pPr marL="457200" lvl="1" indent="0">
              <a:buNone/>
            </a:pPr>
            <a:r>
              <a:rPr lang="en-US" sz="2600" dirty="0" smtClean="0">
                <a:latin typeface="Helvetica" pitchFamily="34" charset="0"/>
                <a:ea typeface="ＭＳ Ｐゴシック"/>
                <a:cs typeface="Helvetica" pitchFamily="34" charset="0"/>
              </a:rPr>
              <a:t> </a:t>
            </a:r>
            <a:endParaRPr lang="en-US" sz="2600" dirty="0">
              <a:latin typeface="Helvetica" pitchFamily="34" charset="0"/>
              <a:ea typeface="ＭＳ Ｐゴシック"/>
              <a:cs typeface="Helvetica" pitchFamily="34" charset="0"/>
            </a:endParaRPr>
          </a:p>
          <a:p>
            <a:pPr lvl="1">
              <a:buFontTx/>
              <a:buChar char="•"/>
            </a:pPr>
            <a:endParaRPr lang="en-CA" sz="2400" b="1" dirty="0" smtClean="0">
              <a:latin typeface="Helvetica" pitchFamily="34" charset="0"/>
              <a:ea typeface="ＭＳ Ｐゴシック"/>
              <a:cs typeface="Helvetica" pitchFamily="34" charset="0"/>
            </a:endParaRPr>
          </a:p>
        </p:txBody>
      </p:sp>
      <p:sp>
        <p:nvSpPr>
          <p:cNvPr id="4" name="Slide Number Placeholder 3"/>
          <p:cNvSpPr>
            <a:spLocks noGrp="1"/>
          </p:cNvSpPr>
          <p:nvPr>
            <p:ph type="sldNum" sz="quarter" idx="12"/>
          </p:nvPr>
        </p:nvSpPr>
        <p:spPr/>
        <p:txBody>
          <a:bodyPr/>
          <a:lstStyle/>
          <a:p>
            <a:pPr>
              <a:defRPr/>
            </a:pPr>
            <a:fld id="{08229580-5719-417D-AD58-E277FBF072AE}" type="slidenum">
              <a:rPr lang="en-US" smtClean="0"/>
              <a:pPr>
                <a:defRPr/>
              </a:pPr>
              <a:t>3</a:t>
            </a:fld>
            <a:endParaRPr lang="en-US" dirty="0"/>
          </a:p>
        </p:txBody>
      </p:sp>
    </p:spTree>
    <p:extLst>
      <p:ext uri="{BB962C8B-B14F-4D97-AF65-F5344CB8AC3E}">
        <p14:creationId xmlns:p14="http://schemas.microsoft.com/office/powerpoint/2010/main" val="249057585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65175"/>
            <a:ext cx="8424863" cy="575593"/>
          </a:xfrm>
        </p:spPr>
        <p:txBody>
          <a:bodyPr/>
          <a:lstStyle/>
          <a:p>
            <a:pPr algn="ctr">
              <a:defRPr/>
            </a:pPr>
            <a:r>
              <a:rPr lang="en-CA" sz="2800" cap="none" dirty="0" smtClean="0"/>
              <a:t>2. Water Intake</a:t>
            </a:r>
            <a:r>
              <a:rPr lang="en-US" sz="2800" dirty="0" smtClean="0"/>
              <a:t/>
            </a:r>
            <a:br>
              <a:rPr lang="en-US" sz="2800" dirty="0" smtClean="0"/>
            </a:br>
            <a:r>
              <a:rPr lang="en-CA" sz="2800" cap="none" dirty="0" smtClean="0"/>
              <a:t> </a:t>
            </a:r>
            <a:endParaRPr lang="en-CA" sz="2800" cap="small" dirty="0"/>
          </a:p>
        </p:txBody>
      </p:sp>
      <p:sp>
        <p:nvSpPr>
          <p:cNvPr id="6147" name="Text Placeholder 2"/>
          <p:cNvSpPr>
            <a:spLocks noGrp="1"/>
          </p:cNvSpPr>
          <p:nvPr>
            <p:ph type="body" idx="1"/>
          </p:nvPr>
        </p:nvSpPr>
        <p:spPr>
          <a:xfrm>
            <a:off x="251520" y="1773585"/>
            <a:ext cx="8642350" cy="4103687"/>
          </a:xfrm>
        </p:spPr>
        <p:txBody>
          <a:bodyPr>
            <a:normAutofit/>
          </a:bodyPr>
          <a:lstStyle/>
          <a:p>
            <a:pPr lvl="0">
              <a:buFont typeface="Arial" pitchFamily="34" charset="0"/>
              <a:buChar char="•"/>
            </a:pPr>
            <a:r>
              <a:rPr lang="en-CA" sz="2400" dirty="0" smtClean="0"/>
              <a:t>TC recommends that Avalon consult the TC Navigable Waters Protection Program pamphlets for </a:t>
            </a:r>
            <a:r>
              <a:rPr lang="en-US" sz="2400" dirty="0" smtClean="0"/>
              <a:t>Minor Works,</a:t>
            </a:r>
            <a:r>
              <a:rPr lang="en-CA" sz="2400" dirty="0" smtClean="0"/>
              <a:t> Water Intakes and Temporary Works. If all the conditions outlined are met, an application(s) for approval under the NWPA will not be required for the construction of and/or the water intake on Thor Lake.  </a:t>
            </a:r>
            <a:endParaRPr lang="en-US" sz="2400" dirty="0" smtClean="0"/>
          </a:p>
          <a:p>
            <a:pPr lvl="0"/>
            <a:endParaRPr lang="en-US" sz="2400" dirty="0">
              <a:latin typeface="Helvetica" pitchFamily="34" charset="0"/>
              <a:ea typeface="ＭＳ Ｐゴシック"/>
              <a:cs typeface="Helvetica" pitchFamily="34" charset="0"/>
            </a:endParaRPr>
          </a:p>
          <a:p>
            <a:pPr lvl="1">
              <a:buFontTx/>
              <a:buChar char="•"/>
            </a:pPr>
            <a:endParaRPr lang="en-CA" sz="2400" b="1" dirty="0" smtClean="0">
              <a:latin typeface="Helvetica" pitchFamily="34" charset="0"/>
              <a:ea typeface="ＭＳ Ｐゴシック"/>
              <a:cs typeface="Helvetica" pitchFamily="34" charset="0"/>
            </a:endParaRPr>
          </a:p>
        </p:txBody>
      </p:sp>
      <p:sp>
        <p:nvSpPr>
          <p:cNvPr id="4" name="Slide Number Placeholder 3"/>
          <p:cNvSpPr>
            <a:spLocks noGrp="1"/>
          </p:cNvSpPr>
          <p:nvPr>
            <p:ph type="sldNum" sz="quarter" idx="12"/>
          </p:nvPr>
        </p:nvSpPr>
        <p:spPr/>
        <p:txBody>
          <a:bodyPr/>
          <a:lstStyle/>
          <a:p>
            <a:pPr>
              <a:defRPr/>
            </a:pPr>
            <a:fld id="{08229580-5719-417D-AD58-E277FBF072AE}" type="slidenum">
              <a:rPr lang="en-US" smtClean="0"/>
              <a:pPr>
                <a:defRPr/>
              </a:pPr>
              <a:t>4</a:t>
            </a:fld>
            <a:endParaRPr lang="en-US"/>
          </a:p>
        </p:txBody>
      </p:sp>
    </p:spTree>
    <p:extLst>
      <p:ext uri="{BB962C8B-B14F-4D97-AF65-F5344CB8AC3E}">
        <p14:creationId xmlns:p14="http://schemas.microsoft.com/office/powerpoint/2010/main" val="249057585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65175"/>
            <a:ext cx="8424863" cy="575593"/>
          </a:xfrm>
        </p:spPr>
        <p:txBody>
          <a:bodyPr/>
          <a:lstStyle/>
          <a:p>
            <a:pPr algn="ctr">
              <a:defRPr/>
            </a:pPr>
            <a:r>
              <a:rPr lang="en-CA" sz="2800" cap="none" dirty="0" smtClean="0"/>
              <a:t>3.  Docks</a:t>
            </a:r>
            <a:r>
              <a:rPr lang="en-US" sz="2800" dirty="0" smtClean="0"/>
              <a:t/>
            </a:r>
            <a:br>
              <a:rPr lang="en-US" sz="2800" dirty="0" smtClean="0"/>
            </a:br>
            <a:r>
              <a:rPr lang="en-CA" sz="2800" cap="none" dirty="0" smtClean="0"/>
              <a:t> </a:t>
            </a:r>
            <a:endParaRPr lang="en-CA" sz="2800" cap="small" dirty="0"/>
          </a:p>
        </p:txBody>
      </p:sp>
      <p:sp>
        <p:nvSpPr>
          <p:cNvPr id="6147" name="Text Placeholder 2"/>
          <p:cNvSpPr>
            <a:spLocks noGrp="1"/>
          </p:cNvSpPr>
          <p:nvPr>
            <p:ph type="body" idx="1"/>
          </p:nvPr>
        </p:nvSpPr>
        <p:spPr>
          <a:xfrm>
            <a:off x="251520" y="1773585"/>
            <a:ext cx="8642350" cy="4103687"/>
          </a:xfrm>
        </p:spPr>
        <p:txBody>
          <a:bodyPr>
            <a:normAutofit/>
          </a:bodyPr>
          <a:lstStyle/>
          <a:p>
            <a:pPr lvl="0">
              <a:buFont typeface="Arial" pitchFamily="34" charset="0"/>
              <a:buChar char="•"/>
            </a:pPr>
            <a:r>
              <a:rPr lang="en-US" sz="2400" dirty="0" smtClean="0"/>
              <a:t>Avalon must submit formal applications as early as possible to TC in order to obtain approval for each specific work. </a:t>
            </a:r>
          </a:p>
          <a:p>
            <a:pPr lvl="0">
              <a:buFont typeface="Arial" pitchFamily="34" charset="0"/>
              <a:buChar char="•"/>
            </a:pPr>
            <a:r>
              <a:rPr lang="en-US" sz="2400" dirty="0" smtClean="0"/>
              <a:t>Avalon must also inform TC of any design, construction, or operational changes. TC will require final detailed design drawings for each proposed work to determine applicability of the NWPA.</a:t>
            </a:r>
          </a:p>
          <a:p>
            <a:pPr lvl="1">
              <a:buNone/>
            </a:pPr>
            <a:endParaRPr lang="en-CA" sz="2400" b="1" dirty="0" smtClean="0">
              <a:latin typeface="Helvetica" pitchFamily="34" charset="0"/>
              <a:ea typeface="ＭＳ Ｐゴシック"/>
              <a:cs typeface="Helvetica" pitchFamily="34" charset="0"/>
            </a:endParaRPr>
          </a:p>
        </p:txBody>
      </p:sp>
      <p:sp>
        <p:nvSpPr>
          <p:cNvPr id="4" name="Slide Number Placeholder 3"/>
          <p:cNvSpPr>
            <a:spLocks noGrp="1"/>
          </p:cNvSpPr>
          <p:nvPr>
            <p:ph type="sldNum" sz="quarter" idx="12"/>
          </p:nvPr>
        </p:nvSpPr>
        <p:spPr/>
        <p:txBody>
          <a:bodyPr/>
          <a:lstStyle/>
          <a:p>
            <a:pPr>
              <a:defRPr/>
            </a:pPr>
            <a:fld id="{08229580-5719-417D-AD58-E277FBF072AE}" type="slidenum">
              <a:rPr lang="en-US" smtClean="0"/>
              <a:pPr>
                <a:defRPr/>
              </a:pPr>
              <a:t>5</a:t>
            </a:fld>
            <a:endParaRPr lang="en-US"/>
          </a:p>
        </p:txBody>
      </p:sp>
    </p:spTree>
    <p:extLst>
      <p:ext uri="{BB962C8B-B14F-4D97-AF65-F5344CB8AC3E}">
        <p14:creationId xmlns:p14="http://schemas.microsoft.com/office/powerpoint/2010/main" val="249057585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65175"/>
            <a:ext cx="8424863" cy="575593"/>
          </a:xfrm>
        </p:spPr>
        <p:txBody>
          <a:bodyPr/>
          <a:lstStyle/>
          <a:p>
            <a:r>
              <a:rPr lang="en-CA" sz="2800" cap="none" dirty="0" smtClean="0"/>
              <a:t>4. Ring Lake, Ball Lake &amp; Buck Lake: Tailings Management Facility (TMF)</a:t>
            </a:r>
            <a:endParaRPr lang="en-US" sz="2800" cap="none" dirty="0"/>
          </a:p>
        </p:txBody>
      </p:sp>
      <p:sp>
        <p:nvSpPr>
          <p:cNvPr id="6147" name="Text Placeholder 2"/>
          <p:cNvSpPr>
            <a:spLocks noGrp="1"/>
          </p:cNvSpPr>
          <p:nvPr>
            <p:ph type="body" idx="1"/>
          </p:nvPr>
        </p:nvSpPr>
        <p:spPr>
          <a:xfrm>
            <a:off x="251520" y="1773585"/>
            <a:ext cx="8642350" cy="4103687"/>
          </a:xfrm>
        </p:spPr>
        <p:txBody>
          <a:bodyPr>
            <a:normAutofit fontScale="92500"/>
          </a:bodyPr>
          <a:lstStyle/>
          <a:p>
            <a:pPr lvl="0">
              <a:buFont typeface="Arial" pitchFamily="34" charset="0"/>
              <a:buChar char="•"/>
            </a:pPr>
            <a:r>
              <a:rPr lang="en-CA" sz="2400" dirty="0" smtClean="0"/>
              <a:t>TC has determined that Ring Lake, Ball Lake, and                 Buck Lake are navigable and considers the depositing of tailings into these lakes to be subject to Section 22 of the NWPA. </a:t>
            </a:r>
            <a:endParaRPr lang="en-US" sz="2400" dirty="0" smtClean="0"/>
          </a:p>
          <a:p>
            <a:pPr lvl="0">
              <a:buFont typeface="Arial" pitchFamily="34" charset="0"/>
              <a:buChar char="•"/>
            </a:pPr>
            <a:r>
              <a:rPr lang="en-CA" sz="2400" dirty="0" smtClean="0"/>
              <a:t>Section 23 of the NWPA provides that the Governor in Council, when it is shown to its satisfaction that the public interest would not be injuriously affected, may, by proclamation, declare any rivers, streams or waters in respect of which Section 22 of the </a:t>
            </a:r>
            <a:r>
              <a:rPr lang="en-CA" sz="2400" smtClean="0"/>
              <a:t>NWPA applies, </a:t>
            </a:r>
            <a:r>
              <a:rPr lang="en-CA" sz="2400" dirty="0" smtClean="0"/>
              <a:t>or any parts thereof, exempt in whole or in part from the operation of Section 22. </a:t>
            </a:r>
            <a:endParaRPr lang="en-US" sz="2400" dirty="0" smtClean="0"/>
          </a:p>
          <a:p>
            <a:pPr marL="457200" lvl="1" indent="0">
              <a:buNone/>
            </a:pPr>
            <a:r>
              <a:rPr lang="en-US" dirty="0" smtClean="0">
                <a:latin typeface="Helvetica" pitchFamily="34" charset="0"/>
                <a:ea typeface="ＭＳ Ｐゴシック"/>
                <a:cs typeface="Helvetica" pitchFamily="34" charset="0"/>
              </a:rPr>
              <a:t> </a:t>
            </a:r>
            <a:endParaRPr lang="en-US" dirty="0">
              <a:latin typeface="Helvetica" pitchFamily="34" charset="0"/>
              <a:ea typeface="ＭＳ Ｐゴシック"/>
              <a:cs typeface="Helvetica" pitchFamily="34" charset="0"/>
            </a:endParaRPr>
          </a:p>
          <a:p>
            <a:pPr lvl="1">
              <a:buFontTx/>
              <a:buChar char="•"/>
            </a:pPr>
            <a:endParaRPr lang="en-CA" sz="2400" b="1" dirty="0" smtClean="0">
              <a:latin typeface="Helvetica" pitchFamily="34" charset="0"/>
              <a:ea typeface="ＭＳ Ｐゴシック"/>
              <a:cs typeface="Helvetica" pitchFamily="34" charset="0"/>
            </a:endParaRPr>
          </a:p>
        </p:txBody>
      </p:sp>
      <p:sp>
        <p:nvSpPr>
          <p:cNvPr id="4" name="Slide Number Placeholder 3"/>
          <p:cNvSpPr>
            <a:spLocks noGrp="1"/>
          </p:cNvSpPr>
          <p:nvPr>
            <p:ph type="sldNum" sz="quarter" idx="12"/>
          </p:nvPr>
        </p:nvSpPr>
        <p:spPr/>
        <p:txBody>
          <a:bodyPr/>
          <a:lstStyle/>
          <a:p>
            <a:pPr>
              <a:defRPr/>
            </a:pPr>
            <a:fld id="{08229580-5719-417D-AD58-E277FBF072AE}" type="slidenum">
              <a:rPr lang="en-US" smtClean="0"/>
              <a:pPr>
                <a:defRPr/>
              </a:pPr>
              <a:t>6</a:t>
            </a:fld>
            <a:endParaRPr lang="en-US"/>
          </a:p>
        </p:txBody>
      </p:sp>
    </p:spTree>
    <p:extLst>
      <p:ext uri="{BB962C8B-B14F-4D97-AF65-F5344CB8AC3E}">
        <p14:creationId xmlns:p14="http://schemas.microsoft.com/office/powerpoint/2010/main" val="249057585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65175"/>
            <a:ext cx="8424863" cy="575593"/>
          </a:xfrm>
        </p:spPr>
        <p:txBody>
          <a:bodyPr/>
          <a:lstStyle/>
          <a:p>
            <a:r>
              <a:rPr lang="en-CA" sz="2800" cap="none" dirty="0" smtClean="0"/>
              <a:t>4. Ring Lake, Ball Lake &amp; Buck Lake: Tailings Management Facility (TMF)</a:t>
            </a:r>
            <a:endParaRPr lang="en-US" sz="2800" cap="none" dirty="0"/>
          </a:p>
        </p:txBody>
      </p:sp>
      <p:sp>
        <p:nvSpPr>
          <p:cNvPr id="6147" name="Text Placeholder 2"/>
          <p:cNvSpPr>
            <a:spLocks noGrp="1"/>
          </p:cNvSpPr>
          <p:nvPr>
            <p:ph type="body" idx="1"/>
          </p:nvPr>
        </p:nvSpPr>
        <p:spPr>
          <a:xfrm>
            <a:off x="251520" y="1773585"/>
            <a:ext cx="8642350" cy="4103687"/>
          </a:xfrm>
        </p:spPr>
        <p:txBody>
          <a:bodyPr>
            <a:normAutofit/>
          </a:bodyPr>
          <a:lstStyle/>
          <a:p>
            <a:pPr lvl="0">
              <a:buFont typeface="Arial" pitchFamily="34" charset="0"/>
              <a:buChar char="•"/>
            </a:pPr>
            <a:r>
              <a:rPr lang="en-CA" sz="2400" dirty="0" smtClean="0"/>
              <a:t>Therefore, in order to deposit tailings into Ring Lake,       Ball Lake, and Buck Lake or to proceed with any undertaking that would allow the depositing of tailings, it is necessary for Avalon to first obtain a Proclamation of Exemption by the Governor in Council under Section 23 of the NWPA. </a:t>
            </a:r>
            <a:endParaRPr lang="en-US" sz="2400" dirty="0" smtClean="0"/>
          </a:p>
          <a:p>
            <a:pPr lvl="0">
              <a:buFont typeface="Arial" pitchFamily="34" charset="0"/>
              <a:buChar char="•"/>
            </a:pPr>
            <a:r>
              <a:rPr lang="en-CA" sz="2400" dirty="0" smtClean="0"/>
              <a:t>On November 13, 2012, Avalon submitted an application to Transport Canada seeking a Proclamation of Exemption under Section 23 of the NWPA. </a:t>
            </a:r>
            <a:r>
              <a:rPr lang="en-US" sz="2400" dirty="0" smtClean="0">
                <a:latin typeface="Helvetica" pitchFamily="34" charset="0"/>
                <a:ea typeface="ＭＳ Ｐゴシック"/>
                <a:cs typeface="Helvetica" pitchFamily="34" charset="0"/>
              </a:rPr>
              <a:t> </a:t>
            </a:r>
            <a:endParaRPr lang="en-US" sz="2400" dirty="0">
              <a:latin typeface="Helvetica" pitchFamily="34" charset="0"/>
              <a:ea typeface="ＭＳ Ｐゴシック"/>
              <a:cs typeface="Helvetica" pitchFamily="34" charset="0"/>
            </a:endParaRPr>
          </a:p>
          <a:p>
            <a:pPr lvl="1">
              <a:buFontTx/>
              <a:buChar char="•"/>
            </a:pPr>
            <a:endParaRPr lang="en-CA" sz="2400" b="1" dirty="0" smtClean="0">
              <a:latin typeface="Helvetica" pitchFamily="34" charset="0"/>
              <a:ea typeface="ＭＳ Ｐゴシック"/>
              <a:cs typeface="Helvetica" pitchFamily="34" charset="0"/>
            </a:endParaRPr>
          </a:p>
        </p:txBody>
      </p:sp>
      <p:sp>
        <p:nvSpPr>
          <p:cNvPr id="4" name="Slide Number Placeholder 3"/>
          <p:cNvSpPr>
            <a:spLocks noGrp="1"/>
          </p:cNvSpPr>
          <p:nvPr>
            <p:ph type="sldNum" sz="quarter" idx="12"/>
          </p:nvPr>
        </p:nvSpPr>
        <p:spPr/>
        <p:txBody>
          <a:bodyPr/>
          <a:lstStyle/>
          <a:p>
            <a:pPr>
              <a:defRPr/>
            </a:pPr>
            <a:fld id="{08229580-5719-417D-AD58-E277FBF072AE}" type="slidenum">
              <a:rPr lang="en-US" smtClean="0"/>
              <a:pPr>
                <a:defRPr/>
              </a:pPr>
              <a:t>7</a:t>
            </a:fld>
            <a:endParaRPr lang="en-US"/>
          </a:p>
        </p:txBody>
      </p:sp>
    </p:spTree>
    <p:extLst>
      <p:ext uri="{BB962C8B-B14F-4D97-AF65-F5344CB8AC3E}">
        <p14:creationId xmlns:p14="http://schemas.microsoft.com/office/powerpoint/2010/main" val="2490575851"/>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65175"/>
            <a:ext cx="8424863" cy="575593"/>
          </a:xfrm>
        </p:spPr>
        <p:txBody>
          <a:bodyPr/>
          <a:lstStyle/>
          <a:p>
            <a:pPr algn="ctr">
              <a:defRPr/>
            </a:pPr>
            <a:r>
              <a:rPr lang="en-CA" sz="2800" cap="none" dirty="0" smtClean="0"/>
              <a:t>5. Barging</a:t>
            </a:r>
            <a:r>
              <a:rPr lang="en-US" sz="2800" dirty="0" smtClean="0"/>
              <a:t/>
            </a:r>
            <a:br>
              <a:rPr lang="en-US" sz="2800" dirty="0" smtClean="0"/>
            </a:br>
            <a:r>
              <a:rPr lang="en-CA" sz="2800" cap="none" dirty="0" smtClean="0"/>
              <a:t> </a:t>
            </a:r>
            <a:endParaRPr lang="en-CA" sz="2800" cap="small" dirty="0"/>
          </a:p>
        </p:txBody>
      </p:sp>
      <p:sp>
        <p:nvSpPr>
          <p:cNvPr id="6147" name="Text Placeholder 2"/>
          <p:cNvSpPr>
            <a:spLocks noGrp="1"/>
          </p:cNvSpPr>
          <p:nvPr>
            <p:ph type="body" idx="1"/>
          </p:nvPr>
        </p:nvSpPr>
        <p:spPr>
          <a:xfrm>
            <a:off x="251520" y="1773585"/>
            <a:ext cx="8642350" cy="4103687"/>
          </a:xfrm>
        </p:spPr>
        <p:txBody>
          <a:bodyPr>
            <a:normAutofit/>
          </a:bodyPr>
          <a:lstStyle/>
          <a:p>
            <a:pPr lvl="0">
              <a:buFont typeface="Arial" pitchFamily="34" charset="0"/>
              <a:buChar char="•"/>
            </a:pPr>
            <a:r>
              <a:rPr lang="en-US" sz="2400" dirty="0" smtClean="0"/>
              <a:t>Transport Canada has advised Avalon that due to the project’s location and cold weather environment in which they will be operating, they should make sure that barge(s) and all systems are designed for the anticipated ice conditions and comply with the provisions and regulations of the </a:t>
            </a:r>
            <a:r>
              <a:rPr lang="en-US" sz="2400" i="1" dirty="0" smtClean="0"/>
              <a:t>Canada Shipping Act</a:t>
            </a:r>
            <a:r>
              <a:rPr lang="en-US" sz="2400" dirty="0" smtClean="0"/>
              <a:t>, 2001. </a:t>
            </a:r>
          </a:p>
        </p:txBody>
      </p:sp>
      <p:sp>
        <p:nvSpPr>
          <p:cNvPr id="4" name="Slide Number Placeholder 3"/>
          <p:cNvSpPr>
            <a:spLocks noGrp="1"/>
          </p:cNvSpPr>
          <p:nvPr>
            <p:ph type="sldNum" sz="quarter" idx="12"/>
          </p:nvPr>
        </p:nvSpPr>
        <p:spPr/>
        <p:txBody>
          <a:bodyPr/>
          <a:lstStyle/>
          <a:p>
            <a:pPr>
              <a:defRPr/>
            </a:pPr>
            <a:fld id="{08229580-5719-417D-AD58-E277FBF072AE}" type="slidenum">
              <a:rPr lang="en-US" smtClean="0"/>
              <a:pPr>
                <a:defRPr/>
              </a:pPr>
              <a:t>8</a:t>
            </a:fld>
            <a:endParaRPr lang="en-US"/>
          </a:p>
        </p:txBody>
      </p:sp>
    </p:spTree>
    <p:extLst>
      <p:ext uri="{BB962C8B-B14F-4D97-AF65-F5344CB8AC3E}">
        <p14:creationId xmlns:p14="http://schemas.microsoft.com/office/powerpoint/2010/main" val="249057585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65175"/>
            <a:ext cx="8424863" cy="575593"/>
          </a:xfrm>
        </p:spPr>
        <p:txBody>
          <a:bodyPr/>
          <a:lstStyle/>
          <a:p>
            <a:pPr algn="ctr"/>
            <a:r>
              <a:rPr lang="en-CA" sz="2800" dirty="0" smtClean="0"/>
              <a:t>6. </a:t>
            </a:r>
            <a:r>
              <a:rPr lang="en-CA" sz="2800" cap="none" dirty="0" smtClean="0"/>
              <a:t>Transportation of Dangerous Goods</a:t>
            </a:r>
            <a:endParaRPr lang="en-US" sz="2800" cap="none" dirty="0"/>
          </a:p>
        </p:txBody>
      </p:sp>
      <p:sp>
        <p:nvSpPr>
          <p:cNvPr id="6147" name="Text Placeholder 2"/>
          <p:cNvSpPr>
            <a:spLocks noGrp="1"/>
          </p:cNvSpPr>
          <p:nvPr>
            <p:ph type="body" idx="1"/>
          </p:nvPr>
        </p:nvSpPr>
        <p:spPr>
          <a:xfrm>
            <a:off x="251520" y="1773585"/>
            <a:ext cx="8642350" cy="4103687"/>
          </a:xfrm>
        </p:spPr>
        <p:txBody>
          <a:bodyPr>
            <a:normAutofit/>
          </a:bodyPr>
          <a:lstStyle/>
          <a:p>
            <a:pPr lvl="0">
              <a:buFont typeface="Arial" pitchFamily="34" charset="0"/>
              <a:buChar char="•"/>
            </a:pPr>
            <a:r>
              <a:rPr lang="en-US" sz="2400" dirty="0" smtClean="0"/>
              <a:t>TC recommends that Avalon consult the </a:t>
            </a:r>
            <a:r>
              <a:rPr lang="en-US" sz="2400" i="1" dirty="0" smtClean="0"/>
              <a:t>Transportation of Dangerous Goods Act</a:t>
            </a:r>
            <a:r>
              <a:rPr lang="en-US" sz="2400" dirty="0" smtClean="0"/>
              <a:t> and Regulations as they relate to the Thor Lake Rare Earth Element Project, to ensure  operations comply with all applicable requirements. </a:t>
            </a:r>
          </a:p>
          <a:p>
            <a:pPr lvl="0">
              <a:buFont typeface="Arial" pitchFamily="34" charset="0"/>
              <a:buChar char="•"/>
            </a:pPr>
            <a:r>
              <a:rPr lang="en-US" sz="2400" dirty="0" smtClean="0"/>
              <a:t>Avalon and its shippers should consult the list of substances that require an Emergency Response Assistance Plan (ERAP) to determine if there are any requirements for an ERAP. </a:t>
            </a:r>
          </a:p>
          <a:p>
            <a:pPr lvl="1">
              <a:buNone/>
            </a:pPr>
            <a:endParaRPr lang="en-CA" sz="2400" b="1" dirty="0" smtClean="0">
              <a:latin typeface="Helvetica" pitchFamily="34" charset="0"/>
              <a:ea typeface="ＭＳ Ｐゴシック"/>
              <a:cs typeface="Helvetica" pitchFamily="34" charset="0"/>
            </a:endParaRPr>
          </a:p>
        </p:txBody>
      </p:sp>
      <p:sp>
        <p:nvSpPr>
          <p:cNvPr id="4" name="Slide Number Placeholder 3"/>
          <p:cNvSpPr>
            <a:spLocks noGrp="1"/>
          </p:cNvSpPr>
          <p:nvPr>
            <p:ph type="sldNum" sz="quarter" idx="12"/>
          </p:nvPr>
        </p:nvSpPr>
        <p:spPr/>
        <p:txBody>
          <a:bodyPr/>
          <a:lstStyle/>
          <a:p>
            <a:pPr>
              <a:defRPr/>
            </a:pPr>
            <a:fld id="{08229580-5719-417D-AD58-E277FBF072AE}" type="slidenum">
              <a:rPr lang="en-US" smtClean="0"/>
              <a:pPr>
                <a:defRPr/>
              </a:pPr>
              <a:t>9</a:t>
            </a:fld>
            <a:endParaRPr lang="en-US"/>
          </a:p>
        </p:txBody>
      </p:sp>
    </p:spTree>
    <p:extLst>
      <p:ext uri="{BB962C8B-B14F-4D97-AF65-F5344CB8AC3E}">
        <p14:creationId xmlns:p14="http://schemas.microsoft.com/office/powerpoint/2010/main" val="2490575851"/>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4364</TotalTime>
  <Words>750</Words>
  <Application>Microsoft Office PowerPoint</Application>
  <PresentationFormat>On-screen Show (4:3)</PresentationFormat>
  <Paragraphs>53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Transport Canada</vt:lpstr>
      <vt:lpstr>Overview of Presentation </vt:lpstr>
      <vt:lpstr>1. Stream Crossings </vt:lpstr>
      <vt:lpstr>2. Water Intake  </vt:lpstr>
      <vt:lpstr>3.  Docks  </vt:lpstr>
      <vt:lpstr>4. Ring Lake, Ball Lake &amp; Buck Lake: Tailings Management Facility (TMF)</vt:lpstr>
      <vt:lpstr>4. Ring Lake, Ball Lake &amp; Buck Lake: Tailings Management Facility (TMF)</vt:lpstr>
      <vt:lpstr>5. Barging  </vt:lpstr>
      <vt:lpstr>6. Transportation of Dangerous Goods</vt:lpstr>
      <vt:lpstr>Closing Remarks  </vt:lpstr>
      <vt:lpstr>Closing Remarks  </vt:lpstr>
    </vt:vector>
  </TitlesOfParts>
  <Manager/>
  <Company>Transport Canada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Roxane Landry</cp:lastModifiedBy>
  <cp:revision>408</cp:revision>
  <cp:lastPrinted>2013-10-24T19:19:23Z</cp:lastPrinted>
  <dcterms:created xsi:type="dcterms:W3CDTF">2009-03-09T13:52:34Z</dcterms:created>
  <dcterms:modified xsi:type="dcterms:W3CDTF">2013-10-24T19:21:07Z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odified by">
    <vt:lpwstr>Thaddeus Thomas</vt:lpwstr>
  </property>
</Properties>
</file>