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8" r:id="rId1"/>
  </p:sldMasterIdLst>
  <p:notesMasterIdLst>
    <p:notesMasterId r:id="rId19"/>
  </p:notesMasterIdLst>
  <p:handoutMasterIdLst>
    <p:handoutMasterId r:id="rId20"/>
  </p:handoutMasterIdLst>
  <p:sldIdLst>
    <p:sldId id="739" r:id="rId2"/>
    <p:sldId id="997" r:id="rId3"/>
    <p:sldId id="1001" r:id="rId4"/>
    <p:sldId id="1006" r:id="rId5"/>
    <p:sldId id="1016" r:id="rId6"/>
    <p:sldId id="1007" r:id="rId7"/>
    <p:sldId id="1008" r:id="rId8"/>
    <p:sldId id="1017" r:id="rId9"/>
    <p:sldId id="1019" r:id="rId10"/>
    <p:sldId id="1022" r:id="rId11"/>
    <p:sldId id="1023" r:id="rId12"/>
    <p:sldId id="1009" r:id="rId13"/>
    <p:sldId id="1018" r:id="rId14"/>
    <p:sldId id="1013" r:id="rId15"/>
    <p:sldId id="1020" r:id="rId16"/>
    <p:sldId id="1021" r:id="rId17"/>
    <p:sldId id="1024" r:id="rId18"/>
  </p:sldIdLst>
  <p:sldSz cx="9144000" cy="6858000" type="screen4x3"/>
  <p:notesSz cx="9309100" cy="7023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000000"/>
    <a:srgbClr val="F2F2F2"/>
    <a:srgbClr val="E1EFF4"/>
    <a:srgbClr val="0000FF"/>
    <a:srgbClr val="F907BA"/>
    <a:srgbClr val="00B0F0"/>
    <a:srgbClr val="BAE64C"/>
    <a:srgbClr val="D3B4F2"/>
    <a:srgbClr val="F0A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2644" autoAdjust="0"/>
    <p:restoredTop sz="91725" autoAdjust="0"/>
  </p:normalViewPr>
  <p:slideViewPr>
    <p:cSldViewPr snapToObjects="1">
      <p:cViewPr varScale="1">
        <p:scale>
          <a:sx n="92" d="100"/>
          <a:sy n="92" d="100"/>
        </p:scale>
        <p:origin x="-121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9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20453"/>
    </p:cViewPr>
  </p:sorterViewPr>
  <p:notesViewPr>
    <p:cSldViewPr snapToObjects="1">
      <p:cViewPr>
        <p:scale>
          <a:sx n="100" d="100"/>
          <a:sy n="100" d="100"/>
        </p:scale>
        <p:origin x="-1344" y="-78"/>
      </p:cViewPr>
      <p:guideLst>
        <p:guide orient="horz" pos="2212"/>
        <p:guide pos="2932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3225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15" tIns="46457" rIns="92915" bIns="46457" numCol="1" anchor="t" anchorCtr="0" compatLnSpc="1">
            <a:prstTxWarp prst="textNoShape">
              <a:avLst/>
            </a:prstTxWarp>
          </a:bodyPr>
          <a:lstStyle>
            <a:lvl1pPr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76850" y="0"/>
            <a:ext cx="403225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15" tIns="46457" rIns="92915" bIns="46457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672263"/>
            <a:ext cx="403225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15" tIns="46457" rIns="92915" bIns="46457" numCol="1" anchor="b" anchorCtr="0" compatLnSpc="1">
            <a:prstTxWarp prst="textNoShape">
              <a:avLst/>
            </a:prstTxWarp>
          </a:bodyPr>
          <a:lstStyle>
            <a:lvl1pPr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76850" y="6672263"/>
            <a:ext cx="403225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15" tIns="46457" rIns="92915" bIns="46457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fld id="{A990C168-B39D-4155-B83C-ED65BF539E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46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3225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15" tIns="46457" rIns="92915" bIns="46457" numCol="1" anchor="t" anchorCtr="0" compatLnSpc="1">
            <a:prstTxWarp prst="textNoShape">
              <a:avLst/>
            </a:prstTxWarp>
          </a:bodyPr>
          <a:lstStyle>
            <a:lvl1pPr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73675" y="0"/>
            <a:ext cx="403383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15" tIns="46457" rIns="92915" bIns="46457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8775" y="527050"/>
            <a:ext cx="3511550" cy="2633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6" y="3336926"/>
            <a:ext cx="7448550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15" tIns="46457" rIns="92915" bIns="46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672263"/>
            <a:ext cx="403225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15" tIns="46457" rIns="92915" bIns="46457" numCol="1" anchor="b" anchorCtr="0" compatLnSpc="1">
            <a:prstTxWarp prst="textNoShape">
              <a:avLst/>
            </a:prstTxWarp>
          </a:bodyPr>
          <a:lstStyle>
            <a:lvl1pPr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73675" y="6672263"/>
            <a:ext cx="403383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15" tIns="46457" rIns="92915" bIns="46457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fld id="{7F1169F8-1ED2-4D7B-94A2-748948585F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861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527050"/>
            <a:ext cx="7215188" cy="5411788"/>
          </a:xfrm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6" y="5997576"/>
            <a:ext cx="7448550" cy="498475"/>
          </a:xfrm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9CB6F0C-255E-4546-AB41-8A9CA2441C7C}" type="slidenum">
              <a:rPr lang="en-CA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CA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www.canadianzinc.com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47F4B-E523-470E-A992-725E5B7CC3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www.canadianzinc.com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223E6-96AF-423B-B72A-A780502881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www.canadianzinc.com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F32E9-F4EE-400F-936E-8058862393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www.canadianzinc.com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CA681-BE89-487C-ADB7-C27817E0AD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www.canadianzinc.com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D1CD0-CE82-453D-916F-DD76D5F5F3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www.canadianzinc.com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9EFB0-AE95-45ED-AA11-FB71DCB4CC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www.canadianzinc.com</a:t>
            </a: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3D82D-860D-4973-A60E-4AD54F3E22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www.canadianzinc.com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545CC-C8C7-4352-8E85-9D54266544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www.canadianzinc.com</a:t>
            </a: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57176-DA4B-4928-832F-DDED78C5C8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www.canadianzinc.com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BE7B9-780D-4B5C-A50A-919EC60B4A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www.canadianzinc.com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42AD6-FD9C-41FE-B52B-773CBAACC0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www.canadianzinc.com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8129A722-1B74-4E40-9047-EAAE8237E8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28" r:id="rId2"/>
    <p:sldLayoutId id="2147483927" r:id="rId3"/>
    <p:sldLayoutId id="2147483926" r:id="rId4"/>
    <p:sldLayoutId id="2147483925" r:id="rId5"/>
    <p:sldLayoutId id="2147483924" r:id="rId6"/>
    <p:sldLayoutId id="2147483923" r:id="rId7"/>
    <p:sldLayoutId id="2147483922" r:id="rId8"/>
    <p:sldLayoutId id="2147483921" r:id="rId9"/>
    <p:sldLayoutId id="2147483920" r:id="rId10"/>
    <p:sldLayoutId id="2147483919" r:id="rId11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pic>
        <p:nvPicPr>
          <p:cNvPr id="15363" name="Picture 2" descr="C:\Users\CReeves\Desktop\41347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525" y="63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06538" y="2836863"/>
            <a:ext cx="6130925" cy="2139950"/>
          </a:xfrm>
          <a:prstGeom prst="rect">
            <a:avLst/>
          </a:prstGeom>
          <a:noFill/>
          <a:effectLst>
            <a:outerShdw blurRad="38100" dist="38100" dir="4200000" algn="ctr" rotWithShape="0">
              <a:schemeClr val="tx1"/>
            </a:outerShdw>
          </a:effectLst>
        </p:spPr>
        <p:txBody>
          <a:bodyPr wrap="none"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PRAIRIE CREEK MINE: 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SEASON ROAD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ENVIRONMENTAL ASSESSMENT SCOPING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June, 2014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5" name="Picture 4" descr="blackta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8163" y="5485130"/>
            <a:ext cx="28717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7" name="Group 18"/>
          <p:cNvGrpSpPr>
            <a:grpSpLocks/>
          </p:cNvGrpSpPr>
          <p:nvPr/>
        </p:nvGrpSpPr>
        <p:grpSpPr bwMode="auto">
          <a:xfrm>
            <a:off x="0" y="2012950"/>
            <a:ext cx="9144000" cy="1071563"/>
            <a:chOff x="0" y="2174381"/>
            <a:chExt cx="9144000" cy="1072054"/>
          </a:xfrm>
        </p:grpSpPr>
        <p:pic>
          <p:nvPicPr>
            <p:cNvPr id="15376" name="Picture 16" descr="Dash7 unloadingc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03402" y="2175736"/>
              <a:ext cx="1329899" cy="1070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7" name="Picture 17" descr="dumping muck from declinec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907682" y="2174381"/>
              <a:ext cx="1329899" cy="1070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8" name="Picture 18" descr="loading raise round, first drill station in declinec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511961" y="2174381"/>
              <a:ext cx="1329899" cy="1070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9" name="Picture 19" descr="site with polishing pondc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209821" y="2174381"/>
              <a:ext cx="1329899" cy="1070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0" name="Picture 20" descr="wrigley tourc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814101" y="2174381"/>
              <a:ext cx="1329899" cy="1070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1" name="Picture 21" descr="Zone 8 drilling looking toward Zone 7c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605542" y="2175736"/>
              <a:ext cx="1329899" cy="1070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2" name="Picture 22" descr="bolting in decline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0" y="2175736"/>
              <a:ext cx="1329899" cy="1070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368" name="Group 18"/>
          <p:cNvGrpSpPr>
            <a:grpSpLocks/>
          </p:cNvGrpSpPr>
          <p:nvPr/>
        </p:nvGrpSpPr>
        <p:grpSpPr bwMode="auto">
          <a:xfrm>
            <a:off x="0" y="549275"/>
            <a:ext cx="9163050" cy="1139825"/>
            <a:chOff x="0" y="614356"/>
            <a:chExt cx="9163050" cy="1139793"/>
          </a:xfrm>
        </p:grpSpPr>
        <p:pic>
          <p:nvPicPr>
            <p:cNvPr id="15369" name="Picture 5" descr="John_mine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3809950" y="628689"/>
              <a:ext cx="1666853" cy="110962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5370" name="Picture 6" descr="ESCD3865L-001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7492941" y="614356"/>
              <a:ext cx="1670109" cy="113504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5371" name="Picture 7" descr="winterroad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6470591" y="617538"/>
              <a:ext cx="1013185" cy="113661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5372" name="Picture 8" descr="IMG_2732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1371582" y="628689"/>
              <a:ext cx="1523980" cy="109375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5373" name="Picture 9" descr="IMG_2654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0" y="622340"/>
              <a:ext cx="1554590" cy="110010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5374" name="Picture 10" descr="ballmill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5351473" y="617538"/>
              <a:ext cx="1127028" cy="111918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5375" name="Picture 11" descr="P0002116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2879510" y="628689"/>
              <a:ext cx="1057438" cy="110803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3"/>
          <p:cNvSpPr>
            <a:spLocks noGrp="1"/>
          </p:cNvSpPr>
          <p:nvPr>
            <p:ph type="body" idx="4294967295"/>
          </p:nvPr>
        </p:nvSpPr>
        <p:spPr>
          <a:xfrm>
            <a:off x="330461" y="1484784"/>
            <a:ext cx="8474075" cy="333817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CA" altLang="en-US" sz="3200" dirty="0" smtClean="0"/>
              <a:t>Use of winter road alignment, with possible minor alterations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3200" dirty="0" smtClean="0"/>
              <a:t>Single lane with turn-outs</a:t>
            </a:r>
            <a:endParaRPr lang="en-CA" altLang="en-US" sz="3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CA" altLang="en-US" sz="3200" dirty="0" smtClean="0"/>
              <a:t>Road sub-bed of fill with gravel surfacing</a:t>
            </a:r>
            <a:endParaRPr lang="en-CA" altLang="en-US" sz="3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3200" dirty="0" smtClean="0"/>
              <a:t>Appropriate stream crossing and runoff management structures</a:t>
            </a:r>
            <a:endParaRPr lang="en-CA" altLang="en-US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CA" altLang="en-US" sz="3200" dirty="0" smtClean="0"/>
              <a:t>Barge ramps and landings on </a:t>
            </a:r>
            <a:r>
              <a:rPr lang="en-CA" altLang="en-US" sz="3200" dirty="0"/>
              <a:t>the </a:t>
            </a:r>
            <a:r>
              <a:rPr lang="en-CA" altLang="en-US" sz="3200" dirty="0" smtClean="0"/>
              <a:t>Liard River</a:t>
            </a:r>
            <a:endParaRPr lang="en-CA" altLang="en-US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684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CA" sz="4100" b="1" dirty="0" smtClean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All Season Road Construction</a:t>
            </a:r>
            <a:endParaRPr lang="en-CA" sz="4100" b="1" dirty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09924" name="Picture 2" descr="blackt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6092825"/>
            <a:ext cx="241141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25976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3"/>
          <p:cNvSpPr>
            <a:spLocks noGrp="1"/>
          </p:cNvSpPr>
          <p:nvPr>
            <p:ph type="body" idx="4294967295"/>
          </p:nvPr>
        </p:nvSpPr>
        <p:spPr>
          <a:xfrm>
            <a:off x="721701" y="1556792"/>
            <a:ext cx="7848600" cy="3065512"/>
          </a:xfrm>
        </p:spPr>
        <p:txBody>
          <a:bodyPr/>
          <a:lstStyle/>
          <a:p>
            <a:pPr>
              <a:buSzPct val="75000"/>
              <a:buFont typeface="Wingdings" panose="05000000000000000000" pitchFamily="2" charset="2"/>
              <a:buChar char="Ø"/>
            </a:pPr>
            <a:r>
              <a:rPr lang="en-CA" altLang="en-US" sz="3200" dirty="0" smtClean="0"/>
              <a:t>Estimated 16 truck trips per day from the Mine, likely in convoys, taking concentrates out and bringing supplies in on backhaul</a:t>
            </a:r>
            <a:endParaRPr lang="en-CA" altLang="en-US" sz="3200" dirty="0" smtClean="0"/>
          </a:p>
          <a:p>
            <a:pPr>
              <a:buSzPct val="75000"/>
              <a:buFont typeface="Wingdings" panose="05000000000000000000" pitchFamily="2" charset="2"/>
              <a:buChar char="Ø"/>
            </a:pPr>
            <a:r>
              <a:rPr lang="en-CA" altLang="en-US" sz="3200" dirty="0" smtClean="0"/>
              <a:t>Limited number of special deliveries e.g. explosives</a:t>
            </a:r>
          </a:p>
          <a:p>
            <a:pPr>
              <a:buSzPct val="75000"/>
              <a:buFont typeface="Wingdings" panose="05000000000000000000" pitchFamily="2" charset="2"/>
              <a:buChar char="Ø"/>
            </a:pPr>
            <a:r>
              <a:rPr lang="en-US" altLang="en-US" sz="3200" dirty="0" smtClean="0"/>
              <a:t>No change in Liard Highway traffic </a:t>
            </a:r>
            <a:endParaRPr lang="en-CA" altLang="en-US" sz="32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684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CA" sz="4100" b="1" dirty="0" smtClean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All Season Road Traffic</a:t>
            </a:r>
            <a:endParaRPr lang="en-CA" sz="4100" b="1" dirty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89091" name="Picture 2" descr="blackt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6092825"/>
            <a:ext cx="241141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46513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3"/>
          <p:cNvSpPr>
            <a:spLocks noGrp="1"/>
          </p:cNvSpPr>
          <p:nvPr>
            <p:ph type="body" idx="4294967295"/>
          </p:nvPr>
        </p:nvSpPr>
        <p:spPr>
          <a:xfrm>
            <a:off x="1331640" y="2276872"/>
            <a:ext cx="6853820" cy="223742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CA" altLang="en-US" sz="3200" dirty="0" smtClean="0"/>
              <a:t>Creek crossings</a:t>
            </a:r>
            <a:endParaRPr lang="en-CA" altLang="en-US" sz="3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CA" altLang="en-US" sz="3200" dirty="0" smtClean="0"/>
              <a:t>Wildlife disturbance</a:t>
            </a:r>
            <a:endParaRPr lang="en-CA" altLang="en-US" sz="3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CA" altLang="en-US" sz="3200" dirty="0" smtClean="0"/>
              <a:t>Risk of spills, especially on karst</a:t>
            </a:r>
            <a:endParaRPr lang="en-CA" altLang="en-US" sz="3200" dirty="0" smtClean="0"/>
          </a:p>
          <a:p>
            <a:endParaRPr lang="en-CA" alt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700808"/>
          </a:xfrm>
          <a:prstGeom prst="rect">
            <a:avLst/>
          </a:prstGeom>
        </p:spPr>
        <p:txBody>
          <a:bodyPr anchor="ctr">
            <a:normAutofit fontScale="925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CA" sz="4000" b="1" dirty="0" smtClean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CA" sz="4000" b="1" dirty="0" smtClean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Potential Environmental Issues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CA" sz="4000" b="1" dirty="0" smtClean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Phase 1</a:t>
            </a:r>
            <a:endParaRPr lang="en-CA" sz="4000" b="1" dirty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88067" name="Picture 2" descr="blackt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6092825"/>
            <a:ext cx="241141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71905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3"/>
          <p:cNvSpPr>
            <a:spLocks noGrp="1"/>
          </p:cNvSpPr>
          <p:nvPr>
            <p:ph type="body" idx="4294967295"/>
          </p:nvPr>
        </p:nvSpPr>
        <p:spPr>
          <a:xfrm>
            <a:off x="1320437" y="2168860"/>
            <a:ext cx="6853820" cy="223742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CA" altLang="en-US" sz="3200" dirty="0" smtClean="0"/>
              <a:t>Creek crossings</a:t>
            </a:r>
            <a:endParaRPr lang="en-CA" altLang="en-US" sz="3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CA" altLang="en-US" sz="3200" dirty="0" smtClean="0"/>
              <a:t>Wildlife disturbance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altLang="en-US" sz="3200" dirty="0" smtClean="0"/>
              <a:t>Hunting pressure on wildlife from increased access</a:t>
            </a:r>
            <a:endParaRPr lang="en-CA" altLang="en-US" sz="3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CA" altLang="en-US" sz="3200" dirty="0" smtClean="0"/>
              <a:t>Increased tourism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3200" dirty="0" smtClean="0"/>
              <a:t>Summer Mine traffic</a:t>
            </a:r>
            <a:endParaRPr lang="en-CA" altLang="en-US" sz="3200" dirty="0" smtClean="0"/>
          </a:p>
          <a:p>
            <a:endParaRPr lang="en-CA" alt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684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CA" sz="4000" b="1" dirty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88067" name="Picture 2" descr="blackt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6092825"/>
            <a:ext cx="241141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664804"/>
          </a:xfrm>
          <a:prstGeom prst="rect">
            <a:avLst/>
          </a:prstGeom>
        </p:spPr>
        <p:txBody>
          <a:bodyPr anchor="ctr">
            <a:normAutofit fontScale="925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CA" sz="4000" b="1" dirty="0" smtClean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CA" sz="4000" b="1" dirty="0" smtClean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Potential Environmental Issues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CA" sz="4000" b="1" dirty="0" smtClean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Phase 2</a:t>
            </a:r>
            <a:endParaRPr lang="en-CA" sz="4000" b="1" dirty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996658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9" name="Picture 5" descr="C:\Users\Herbie\Desktop\Picture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882650"/>
            <a:ext cx="9131300" cy="595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0" name="Picture 4" descr="blackt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1181100"/>
            <a:ext cx="139858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1684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CA" sz="4100" b="1" dirty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Wildlife</a:t>
            </a:r>
          </a:p>
        </p:txBody>
      </p:sp>
    </p:spTree>
    <p:extLst>
      <p:ext uri="{BB962C8B-B14F-4D97-AF65-F5344CB8AC3E}">
        <p14:creationId xmlns:p14="http://schemas.microsoft.com/office/powerpoint/2010/main" val="13447743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4" descr="blackt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810" y="6345324"/>
            <a:ext cx="139858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1684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CA" sz="4100" b="1" dirty="0" smtClean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Fish</a:t>
            </a:r>
            <a:endParaRPr lang="en-CA" sz="4100" b="1" dirty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3490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4" descr="blackt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810" y="6345324"/>
            <a:ext cx="139858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1684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CA" sz="4100" b="1" dirty="0" smtClean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Fish</a:t>
            </a:r>
            <a:endParaRPr lang="en-CA" sz="4100" b="1" dirty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732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0850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3"/>
          <p:cNvSpPr>
            <a:spLocks noGrp="1"/>
          </p:cNvSpPr>
          <p:nvPr>
            <p:ph type="body" idx="4294967295"/>
          </p:nvPr>
        </p:nvSpPr>
        <p:spPr>
          <a:xfrm>
            <a:off x="448677" y="2132856"/>
            <a:ext cx="8474075" cy="111612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3600" dirty="0" smtClean="0"/>
              <a:t>Thank you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 sz="3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3600" dirty="0" smtClean="0"/>
              <a:t>Questions?</a:t>
            </a:r>
          </a:p>
          <a:p>
            <a:pPr>
              <a:buFont typeface="Wingdings" panose="05000000000000000000" pitchFamily="2" charset="2"/>
              <a:buChar char="Ø"/>
            </a:pPr>
            <a:endParaRPr lang="en-CA" altLang="en-U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684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CA" sz="4100" b="1" dirty="0" smtClean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All Season Road Application</a:t>
            </a:r>
            <a:endParaRPr lang="en-CA" sz="4100" b="1" dirty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09924" name="Picture 2" descr="blackt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6092825"/>
            <a:ext cx="241141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77341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ATaylor\Documents\data2012\Prairie Creek\Drawings\Access Road w Park Expansion July 2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18" y="1004888"/>
            <a:ext cx="8889177" cy="5684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06077" y="32328"/>
            <a:ext cx="8851776" cy="1143000"/>
          </a:xfrm>
        </p:spPr>
        <p:txBody>
          <a:bodyPr lIns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CA" sz="3200" dirty="0" smtClean="0">
                <a:ln w="6350">
                  <a:solidFill>
                    <a:srgbClr val="FFC000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Mine Access Road and Transfer Facilities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4407008" y="4356542"/>
            <a:ext cx="1209675" cy="3333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6" name="Picture 6" descr="http://www.for.gov.bc.ca/dfn/Engineering/images/Ice_Brid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292" y="4033261"/>
            <a:ext cx="1440160" cy="9799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7" name="TextBox 4"/>
          <p:cNvSpPr txBox="1">
            <a:spLocks noChangeArrowheads="1"/>
          </p:cNvSpPr>
          <p:nvPr/>
        </p:nvSpPr>
        <p:spPr bwMode="auto">
          <a:xfrm>
            <a:off x="4932040" y="4033260"/>
            <a:ext cx="8755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CA" sz="1200" dirty="0">
                <a:solidFill>
                  <a:prstClr val="white"/>
                </a:solidFill>
              </a:rPr>
              <a:t>Ice Bridge</a:t>
            </a:r>
          </a:p>
        </p:txBody>
      </p:sp>
      <p:pic>
        <p:nvPicPr>
          <p:cNvPr id="8" name="Picture 2" descr="constorageshed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96" r="1492"/>
          <a:stretch>
            <a:fillRect/>
          </a:stretch>
        </p:blipFill>
        <p:spPr bwMode="auto">
          <a:xfrm>
            <a:off x="2407861" y="4179902"/>
            <a:ext cx="1735989" cy="12968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5868144" y="4941168"/>
            <a:ext cx="216024" cy="1440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035838" y="5404708"/>
            <a:ext cx="2336362" cy="1845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941147" y="3140968"/>
            <a:ext cx="774869" cy="11435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80440" y="5194731"/>
            <a:ext cx="13908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1200" dirty="0">
                <a:solidFill>
                  <a:prstClr val="white"/>
                </a:solidFill>
                <a:latin typeface="Arial" pitchFamily="34" charset="0"/>
              </a:rPr>
              <a:t>Transfer Facilities</a:t>
            </a:r>
          </a:p>
        </p:txBody>
      </p:sp>
      <p:pic>
        <p:nvPicPr>
          <p:cNvPr id="15" name="Picture 5" descr="blackta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619" y="6400678"/>
            <a:ext cx="1835150" cy="4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78308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3"/>
          <p:cNvSpPr>
            <a:spLocks noGrp="1"/>
          </p:cNvSpPr>
          <p:nvPr>
            <p:ph type="body" idx="4294967295"/>
          </p:nvPr>
        </p:nvSpPr>
        <p:spPr>
          <a:xfrm>
            <a:off x="1104900" y="1484784"/>
            <a:ext cx="7023100" cy="329423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CA" altLang="en-US" sz="3200" dirty="0" smtClean="0"/>
              <a:t>Open western part of road to </a:t>
            </a:r>
            <a:r>
              <a:rPr lang="en-CA" altLang="en-US" sz="3200" dirty="0" err="1" smtClean="0"/>
              <a:t>Tetcela</a:t>
            </a:r>
            <a:r>
              <a:rPr lang="en-CA" altLang="en-US" sz="3200" dirty="0" smtClean="0"/>
              <a:t> Transfer Facility (TTF) in early winter</a:t>
            </a:r>
            <a:endParaRPr lang="en-CA" altLang="en-US" sz="3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CA" altLang="en-US" sz="3200" dirty="0" smtClean="0"/>
              <a:t>Start haul of concentrates to TTF</a:t>
            </a:r>
            <a:endParaRPr lang="en-CA" altLang="en-US" sz="3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CA" altLang="en-US" sz="3200" dirty="0" smtClean="0"/>
              <a:t>Open eastern </a:t>
            </a:r>
            <a:r>
              <a:rPr lang="en-CA" altLang="en-US" sz="3200" dirty="0"/>
              <a:t>part of road </a:t>
            </a:r>
            <a:r>
              <a:rPr lang="en-CA" altLang="en-US" sz="3200" dirty="0" smtClean="0"/>
              <a:t>to Liard Hwy by January 15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altLang="en-US" sz="3200" dirty="0" smtClean="0"/>
              <a:t>Complete concentrate haul by March 31</a:t>
            </a:r>
            <a:endParaRPr lang="en-CA" altLang="en-US" sz="32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684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CA" sz="4100" b="1" dirty="0" smtClean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Winter Road Operation Strategy</a:t>
            </a:r>
            <a:endParaRPr lang="en-CA" sz="4100" b="1" dirty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80899" name="Picture 2" descr="blackt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6092825"/>
            <a:ext cx="241141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3147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"/>
            <a:ext cx="9144000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057900"/>
            <a:ext cx="9118600" cy="8001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altLang="en-US" sz="2200" smtClean="0"/>
              <a:t> </a:t>
            </a:r>
            <a:r>
              <a:rPr lang="en-US" altLang="en-US" sz="2200" smtClean="0">
                <a:solidFill>
                  <a:srgbClr val="191919"/>
                </a:solidFill>
              </a:rPr>
              <a:t>The  Nahanni Route Re-alignment and Liard Crossing:</a:t>
            </a:r>
            <a:br>
              <a:rPr lang="en-US" altLang="en-US" sz="2200" smtClean="0">
                <a:solidFill>
                  <a:srgbClr val="191919"/>
                </a:solidFill>
              </a:rPr>
            </a:br>
            <a:r>
              <a:rPr lang="en-US" altLang="en-US" sz="2200" smtClean="0">
                <a:solidFill>
                  <a:srgbClr val="191919"/>
                </a:solidFill>
              </a:rPr>
              <a:t>Location of Ice Bridge during winter operations</a:t>
            </a:r>
          </a:p>
        </p:txBody>
      </p:sp>
      <p:pic>
        <p:nvPicPr>
          <p:cNvPr id="129028" name="Picture 3" descr="blackt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52413"/>
            <a:ext cx="11620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9" name="TextBox 6"/>
          <p:cNvSpPr txBox="1">
            <a:spLocks noChangeArrowheads="1"/>
          </p:cNvSpPr>
          <p:nvPr/>
        </p:nvSpPr>
        <p:spPr bwMode="auto">
          <a:xfrm>
            <a:off x="263525" y="4962525"/>
            <a:ext cx="1633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>
                <a:latin typeface="Calibri" pitchFamily="34" charset="0"/>
              </a:rPr>
              <a:t>LIARD RIVER</a:t>
            </a:r>
          </a:p>
        </p:txBody>
      </p:sp>
      <p:sp>
        <p:nvSpPr>
          <p:cNvPr id="129030" name="TextBox 7"/>
          <p:cNvSpPr txBox="1">
            <a:spLocks noChangeArrowheads="1"/>
          </p:cNvSpPr>
          <p:nvPr/>
        </p:nvSpPr>
        <p:spPr bwMode="auto">
          <a:xfrm>
            <a:off x="4267200" y="2362200"/>
            <a:ext cx="736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>
                <a:latin typeface="Calibri" pitchFamily="34" charset="0"/>
              </a:rPr>
              <a:t>Tache</a:t>
            </a:r>
          </a:p>
        </p:txBody>
      </p:sp>
      <p:sp>
        <p:nvSpPr>
          <p:cNvPr id="9" name="Freeform 8"/>
          <p:cNvSpPr/>
          <p:nvPr/>
        </p:nvSpPr>
        <p:spPr>
          <a:xfrm>
            <a:off x="5999163" y="3136900"/>
            <a:ext cx="3119437" cy="2222500"/>
          </a:xfrm>
          <a:custGeom>
            <a:avLst/>
            <a:gdLst>
              <a:gd name="connsiteX0" fmla="*/ 84667 w 3119967"/>
              <a:gd name="connsiteY0" fmla="*/ 0 h 2222500"/>
              <a:gd name="connsiteX1" fmla="*/ 8467 w 3119967"/>
              <a:gd name="connsiteY1" fmla="*/ 254000 h 2222500"/>
              <a:gd name="connsiteX2" fmla="*/ 135467 w 3119967"/>
              <a:gd name="connsiteY2" fmla="*/ 800100 h 2222500"/>
              <a:gd name="connsiteX3" fmla="*/ 579967 w 3119967"/>
              <a:gd name="connsiteY3" fmla="*/ 1371600 h 2222500"/>
              <a:gd name="connsiteX4" fmla="*/ 1316567 w 3119967"/>
              <a:gd name="connsiteY4" fmla="*/ 1943100 h 2222500"/>
              <a:gd name="connsiteX5" fmla="*/ 2459567 w 3119967"/>
              <a:gd name="connsiteY5" fmla="*/ 2146300 h 2222500"/>
              <a:gd name="connsiteX6" fmla="*/ 3119967 w 3119967"/>
              <a:gd name="connsiteY6" fmla="*/ 2222500 h 222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9967" h="2222500">
                <a:moveTo>
                  <a:pt x="84667" y="0"/>
                </a:moveTo>
                <a:cubicBezTo>
                  <a:pt x="42333" y="60325"/>
                  <a:pt x="0" y="120650"/>
                  <a:pt x="8467" y="254000"/>
                </a:cubicBezTo>
                <a:cubicBezTo>
                  <a:pt x="16934" y="387350"/>
                  <a:pt x="40217" y="613833"/>
                  <a:pt x="135467" y="800100"/>
                </a:cubicBezTo>
                <a:cubicBezTo>
                  <a:pt x="230717" y="986367"/>
                  <a:pt x="383117" y="1181100"/>
                  <a:pt x="579967" y="1371600"/>
                </a:cubicBezTo>
                <a:cubicBezTo>
                  <a:pt x="776817" y="1562100"/>
                  <a:pt x="1003300" y="1813983"/>
                  <a:pt x="1316567" y="1943100"/>
                </a:cubicBezTo>
                <a:cubicBezTo>
                  <a:pt x="1629834" y="2072217"/>
                  <a:pt x="2159000" y="2099733"/>
                  <a:pt x="2459567" y="2146300"/>
                </a:cubicBezTo>
                <a:cubicBezTo>
                  <a:pt x="2760134" y="2192867"/>
                  <a:pt x="2940050" y="2207683"/>
                  <a:pt x="3119967" y="2222500"/>
                </a:cubicBezTo>
              </a:path>
            </a:pathLst>
          </a:custGeom>
          <a:ln w="254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9032" name="TextBox 9"/>
          <p:cNvSpPr txBox="1">
            <a:spLocks noChangeArrowheads="1"/>
          </p:cNvSpPr>
          <p:nvPr/>
        </p:nvSpPr>
        <p:spPr bwMode="auto">
          <a:xfrm>
            <a:off x="7010400" y="1295400"/>
            <a:ext cx="1698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600">
                <a:latin typeface="Calibri" pitchFamily="34" charset="0"/>
              </a:rPr>
              <a:t>Lindberg’s</a:t>
            </a:r>
            <a:r>
              <a:rPr lang="en-US" altLang="en-US" sz="800">
                <a:latin typeface="Calibri" pitchFamily="34" charset="0"/>
              </a:rPr>
              <a:t> </a:t>
            </a:r>
            <a:r>
              <a:rPr lang="en-US" altLang="en-US" sz="1600">
                <a:latin typeface="Calibri" pitchFamily="34" charset="0"/>
              </a:rPr>
              <a:t>Landing</a:t>
            </a:r>
          </a:p>
        </p:txBody>
      </p:sp>
      <p:cxnSp>
        <p:nvCxnSpPr>
          <p:cNvPr id="12" name="Straight Arrow Connector 11"/>
          <p:cNvCxnSpPr>
            <a:stCxn id="129032" idx="2"/>
          </p:cNvCxnSpPr>
          <p:nvPr/>
        </p:nvCxnSpPr>
        <p:spPr>
          <a:xfrm rot="16200000" flipH="1">
            <a:off x="7739856" y="1751807"/>
            <a:ext cx="258763" cy="1905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2705100" y="1879600"/>
            <a:ext cx="3314700" cy="1295400"/>
          </a:xfrm>
          <a:custGeom>
            <a:avLst/>
            <a:gdLst>
              <a:gd name="connsiteX0" fmla="*/ 0 w 3314700"/>
              <a:gd name="connsiteY0" fmla="*/ 0 h 1295400"/>
              <a:gd name="connsiteX1" fmla="*/ 393700 w 3314700"/>
              <a:gd name="connsiteY1" fmla="*/ 63500 h 1295400"/>
              <a:gd name="connsiteX2" fmla="*/ 711200 w 3314700"/>
              <a:gd name="connsiteY2" fmla="*/ 139700 h 1295400"/>
              <a:gd name="connsiteX3" fmla="*/ 863600 w 3314700"/>
              <a:gd name="connsiteY3" fmla="*/ 279400 h 1295400"/>
              <a:gd name="connsiteX4" fmla="*/ 749300 w 3314700"/>
              <a:gd name="connsiteY4" fmla="*/ 444500 h 1295400"/>
              <a:gd name="connsiteX5" fmla="*/ 698500 w 3314700"/>
              <a:gd name="connsiteY5" fmla="*/ 622300 h 1295400"/>
              <a:gd name="connsiteX6" fmla="*/ 2286000 w 3314700"/>
              <a:gd name="connsiteY6" fmla="*/ 914400 h 1295400"/>
              <a:gd name="connsiteX7" fmla="*/ 2882900 w 3314700"/>
              <a:gd name="connsiteY7" fmla="*/ 1028700 h 1295400"/>
              <a:gd name="connsiteX8" fmla="*/ 3314700 w 3314700"/>
              <a:gd name="connsiteY8" fmla="*/ 129540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14700" h="1295400">
                <a:moveTo>
                  <a:pt x="0" y="0"/>
                </a:moveTo>
                <a:cubicBezTo>
                  <a:pt x="137583" y="20108"/>
                  <a:pt x="275167" y="40217"/>
                  <a:pt x="393700" y="63500"/>
                </a:cubicBezTo>
                <a:cubicBezTo>
                  <a:pt x="512233" y="86783"/>
                  <a:pt x="632883" y="103717"/>
                  <a:pt x="711200" y="139700"/>
                </a:cubicBezTo>
                <a:cubicBezTo>
                  <a:pt x="789517" y="175683"/>
                  <a:pt x="857250" y="228600"/>
                  <a:pt x="863600" y="279400"/>
                </a:cubicBezTo>
                <a:cubicBezTo>
                  <a:pt x="869950" y="330200"/>
                  <a:pt x="776817" y="387350"/>
                  <a:pt x="749300" y="444500"/>
                </a:cubicBezTo>
                <a:cubicBezTo>
                  <a:pt x="721783" y="501650"/>
                  <a:pt x="442383" y="543983"/>
                  <a:pt x="698500" y="622300"/>
                </a:cubicBezTo>
                <a:cubicBezTo>
                  <a:pt x="954617" y="700617"/>
                  <a:pt x="2286000" y="914400"/>
                  <a:pt x="2286000" y="914400"/>
                </a:cubicBezTo>
                <a:cubicBezTo>
                  <a:pt x="2650067" y="982133"/>
                  <a:pt x="2711450" y="965200"/>
                  <a:pt x="2882900" y="1028700"/>
                </a:cubicBezTo>
                <a:cubicBezTo>
                  <a:pt x="3054350" y="1092200"/>
                  <a:pt x="3314700" y="1295400"/>
                  <a:pt x="3314700" y="1295400"/>
                </a:cubicBezTo>
              </a:path>
            </a:pathLst>
          </a:cu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 rot="5400000" flipH="1" flipV="1">
            <a:off x="829469" y="4177507"/>
            <a:ext cx="839787" cy="730250"/>
          </a:xfrm>
          <a:prstGeom prst="straightConnector1">
            <a:avLst/>
          </a:prstGeom>
          <a:ln w="25400">
            <a:solidFill>
              <a:srgbClr val="19191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2052638" y="3538538"/>
            <a:ext cx="328612" cy="255587"/>
          </a:xfrm>
          <a:prstGeom prst="straightConnector1">
            <a:avLst/>
          </a:prstGeom>
          <a:ln w="25400">
            <a:solidFill>
              <a:srgbClr val="19191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2705100" y="3136900"/>
            <a:ext cx="328613" cy="255588"/>
          </a:xfrm>
          <a:prstGeom prst="straightConnector1">
            <a:avLst/>
          </a:prstGeom>
          <a:ln w="25400">
            <a:solidFill>
              <a:srgbClr val="19191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038" name="TextBox 37"/>
          <p:cNvSpPr txBox="1">
            <a:spLocks noChangeArrowheads="1"/>
          </p:cNvSpPr>
          <p:nvPr/>
        </p:nvSpPr>
        <p:spPr bwMode="auto">
          <a:xfrm>
            <a:off x="6288088" y="3968750"/>
            <a:ext cx="20145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400">
                <a:solidFill>
                  <a:srgbClr val="FFFF00"/>
                </a:solidFill>
                <a:latin typeface="Calibri" pitchFamily="34" charset="0"/>
              </a:rPr>
              <a:t>Nahanni Logging Road</a:t>
            </a:r>
          </a:p>
        </p:txBody>
      </p:sp>
      <p:sp>
        <p:nvSpPr>
          <p:cNvPr id="129039" name="TextBox 38"/>
          <p:cNvSpPr txBox="1">
            <a:spLocks noChangeArrowheads="1"/>
          </p:cNvSpPr>
          <p:nvPr/>
        </p:nvSpPr>
        <p:spPr bwMode="auto">
          <a:xfrm>
            <a:off x="2043113" y="2012950"/>
            <a:ext cx="11414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200">
                <a:solidFill>
                  <a:srgbClr val="FF0000"/>
                </a:solidFill>
                <a:latin typeface="Calibri" pitchFamily="34" charset="0"/>
              </a:rPr>
              <a:t>New Alignment</a:t>
            </a:r>
          </a:p>
        </p:txBody>
      </p:sp>
      <p:sp>
        <p:nvSpPr>
          <p:cNvPr id="129040" name="TextBox 39"/>
          <p:cNvSpPr txBox="1">
            <a:spLocks noChangeArrowheads="1"/>
          </p:cNvSpPr>
          <p:nvPr/>
        </p:nvSpPr>
        <p:spPr bwMode="auto">
          <a:xfrm>
            <a:off x="3294063" y="171450"/>
            <a:ext cx="1403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>
                <a:latin typeface="Calibri" pitchFamily="34" charset="0"/>
              </a:rPr>
              <a:t>Facing East</a:t>
            </a:r>
          </a:p>
        </p:txBody>
      </p:sp>
    </p:spTree>
    <p:extLst>
      <p:ext uri="{BB962C8B-B14F-4D97-AF65-F5344CB8AC3E}">
        <p14:creationId xmlns:p14="http://schemas.microsoft.com/office/powerpoint/2010/main" val="36040354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54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941032"/>
              </p:ext>
            </p:extLst>
          </p:nvPr>
        </p:nvGraphicFramePr>
        <p:xfrm>
          <a:off x="496888" y="1066800"/>
          <a:ext cx="7815262" cy="4121788"/>
        </p:xfrm>
        <a:graphic>
          <a:graphicData uri="http://schemas.openxmlformats.org/drawingml/2006/table">
            <a:tbl>
              <a:tblPr/>
              <a:tblGrid>
                <a:gridCol w="458787"/>
                <a:gridCol w="1624013"/>
                <a:gridCol w="1581150"/>
                <a:gridCol w="1652587"/>
                <a:gridCol w="306388"/>
                <a:gridCol w="2192337"/>
              </a:tblGrid>
              <a:tr h="579438">
                <a:tc gridSpan="6"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7254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CA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CA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CA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CA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CA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554038">
                <a:tc gridSpan="2"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From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Trips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Period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365125">
                <a:tc gridSpan="2"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per Day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From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8488">
                <a:tc gridSpan="2"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Mine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January 15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March 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8488">
                <a:tc gridSpan="2"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Mine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March 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April 15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 gridSpan="2"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Fort Nelson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January 15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October 15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36513" y="157163"/>
            <a:ext cx="9144000" cy="1206500"/>
          </a:xfrm>
          <a:prstGeom prst="rect">
            <a:avLst/>
          </a:prstGeom>
        </p:spPr>
        <p:txBody>
          <a:bodyPr anchor="ctr">
            <a:normAutofit fontScale="925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CA" sz="4100" b="1" dirty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Expected Liard Facility Transfer Traffic</a:t>
            </a:r>
          </a:p>
        </p:txBody>
      </p:sp>
      <p:pic>
        <p:nvPicPr>
          <p:cNvPr id="91176" name="Picture 2" descr="blackt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6092825"/>
            <a:ext cx="241141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78" name="Text Box 42"/>
          <p:cNvSpPr txBox="1">
            <a:spLocks noChangeArrowheads="1"/>
          </p:cNvSpPr>
          <p:nvPr/>
        </p:nvSpPr>
        <p:spPr bwMode="auto">
          <a:xfrm>
            <a:off x="488950" y="57150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altLang="en-US" sz="2400"/>
              <a:t>Dates subject to weather</a:t>
            </a:r>
          </a:p>
        </p:txBody>
      </p:sp>
    </p:spTree>
    <p:extLst>
      <p:ext uri="{BB962C8B-B14F-4D97-AF65-F5344CB8AC3E}">
        <p14:creationId xmlns:p14="http://schemas.microsoft.com/office/powerpoint/2010/main" val="24886767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3"/>
          <p:cNvSpPr>
            <a:spLocks noGrp="1"/>
          </p:cNvSpPr>
          <p:nvPr>
            <p:ph type="body" idx="4294967295"/>
          </p:nvPr>
        </p:nvSpPr>
        <p:spPr>
          <a:xfrm>
            <a:off x="616549" y="1635572"/>
            <a:ext cx="8102600" cy="327722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CA" altLang="en-US" dirty="0" smtClean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CA" altLang="en-US" sz="3200" dirty="0" smtClean="0"/>
              <a:t>Risk of early winter opening not possible</a:t>
            </a:r>
            <a:endParaRPr lang="en-CA" altLang="en-US" sz="3200" dirty="0" smtClean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CA" altLang="en-US" sz="3200" dirty="0" smtClean="0"/>
              <a:t>Risk of accidents in busy winter period, especially in the mountains</a:t>
            </a:r>
            <a:endParaRPr lang="en-CA" altLang="en-US" sz="3200" dirty="0" smtClean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CA" altLang="en-US" sz="3200" dirty="0" smtClean="0"/>
              <a:t>Mine revenue from concentrates stranded until delivered to market</a:t>
            </a:r>
            <a:endParaRPr lang="en-CA" altLang="en-US" sz="32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65100"/>
            <a:ext cx="9144000" cy="11684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CA" sz="4100" b="1" dirty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Winter Road </a:t>
            </a:r>
            <a:r>
              <a:rPr lang="en-CA" sz="4100" b="1" dirty="0" smtClean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Operation Issues</a:t>
            </a:r>
            <a:endParaRPr lang="en-CA" sz="4100" b="1" dirty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86019" name="Picture 2" descr="blackt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6092825"/>
            <a:ext cx="241141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22956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3"/>
          <p:cNvSpPr>
            <a:spLocks noGrp="1"/>
          </p:cNvSpPr>
          <p:nvPr>
            <p:ph type="body" idx="4294967295"/>
          </p:nvPr>
        </p:nvSpPr>
        <p:spPr>
          <a:xfrm>
            <a:off x="334962" y="1412776"/>
            <a:ext cx="8474075" cy="330217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CA" altLang="en-US" sz="3200" dirty="0" smtClean="0"/>
              <a:t>An all season road bed already exists between the Mine and Cat Camp (Km 40), and was permitted for all season use previously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altLang="en-US" sz="3200" dirty="0" smtClean="0"/>
              <a:t>Very little soft ground between the Mine and the TTF</a:t>
            </a:r>
            <a:endParaRPr lang="en-CA" altLang="en-US" sz="3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CA" altLang="en-US" sz="3200" dirty="0" smtClean="0"/>
              <a:t>An all season road would be a regional stimulus</a:t>
            </a:r>
            <a:endParaRPr lang="en-CA" altLang="en-US" sz="32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684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CA" sz="4100" b="1" dirty="0" smtClean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All Season Road Opportunities</a:t>
            </a:r>
            <a:endParaRPr lang="en-CA" sz="4100" b="1" dirty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09924" name="Picture 2" descr="blackt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6092825"/>
            <a:ext cx="241141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2353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3"/>
          <p:cNvSpPr>
            <a:spLocks noGrp="1"/>
          </p:cNvSpPr>
          <p:nvPr>
            <p:ph type="body" idx="4294967295"/>
          </p:nvPr>
        </p:nvSpPr>
        <p:spPr>
          <a:xfrm>
            <a:off x="383771" y="1052736"/>
            <a:ext cx="8474075" cy="380622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CA" altLang="en-US" b="1" dirty="0" smtClean="0"/>
              <a:t>Phase 1 – CZN only</a:t>
            </a:r>
          </a:p>
          <a:p>
            <a:pPr marL="457200" lvl="1" indent="0">
              <a:buNone/>
            </a:pPr>
            <a:r>
              <a:rPr lang="en-CA" altLang="en-US" sz="2400" dirty="0" smtClean="0"/>
              <a:t>–	</a:t>
            </a:r>
            <a:r>
              <a:rPr lang="en-CA" altLang="en-US" sz="2800" dirty="0" smtClean="0"/>
              <a:t>All season road from the Mine </a:t>
            </a:r>
            <a:r>
              <a:rPr lang="en-CA" altLang="en-US" sz="2800" dirty="0" smtClean="0"/>
              <a:t>to </a:t>
            </a:r>
            <a:r>
              <a:rPr lang="en-CA" altLang="en-US" sz="2800" dirty="0" smtClean="0"/>
              <a:t>TTF, taking 	advantage of existing bed and good ground</a:t>
            </a:r>
            <a:endParaRPr lang="en-CA" altLang="en-US" sz="2400" dirty="0" smtClean="0"/>
          </a:p>
          <a:p>
            <a:pPr marL="457200" lvl="1" indent="0">
              <a:buNone/>
            </a:pPr>
            <a:r>
              <a:rPr lang="en-CA" altLang="en-US" dirty="0" smtClean="0"/>
              <a:t>–	</a:t>
            </a:r>
            <a:r>
              <a:rPr lang="en-CA" altLang="en-US" sz="2800" dirty="0" smtClean="0"/>
              <a:t>Expansion of the TTF to store more 	concentrates and allow for a refuelling station</a:t>
            </a:r>
          </a:p>
          <a:p>
            <a:pPr marL="457200" lvl="1" indent="0">
              <a:buNone/>
            </a:pPr>
            <a:r>
              <a:rPr lang="en-US" altLang="en-US" sz="2800" dirty="0" smtClean="0"/>
              <a:t>-	A 2</a:t>
            </a:r>
            <a:r>
              <a:rPr lang="en-US" altLang="en-US" sz="2800" baseline="30000" dirty="0" smtClean="0"/>
              <a:t>nd</a:t>
            </a:r>
            <a:r>
              <a:rPr lang="en-US" altLang="en-US" sz="2800" dirty="0" smtClean="0"/>
              <a:t> airstrip connected to the road to improve 	access to the Mine</a:t>
            </a:r>
            <a:endParaRPr lang="en-CA" altLang="en-US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CA" altLang="en-US" b="1" dirty="0"/>
              <a:t>Phase </a:t>
            </a:r>
            <a:r>
              <a:rPr lang="en-CA" altLang="en-US" b="1" dirty="0" smtClean="0"/>
              <a:t>2 – Collaboration?</a:t>
            </a:r>
            <a:endParaRPr lang="en-CA" altLang="en-US" b="1" dirty="0"/>
          </a:p>
          <a:p>
            <a:pPr marL="457200" lvl="1" indent="0">
              <a:buNone/>
            </a:pPr>
            <a:r>
              <a:rPr lang="en-CA" altLang="en-US" dirty="0"/>
              <a:t>–	</a:t>
            </a:r>
            <a:r>
              <a:rPr lang="en-CA" altLang="en-US" sz="2800" dirty="0"/>
              <a:t>All season road </a:t>
            </a:r>
            <a:r>
              <a:rPr lang="en-CA" altLang="en-US" sz="2800" dirty="0" smtClean="0"/>
              <a:t>from </a:t>
            </a:r>
            <a:r>
              <a:rPr lang="en-CA" altLang="en-US" sz="2800" dirty="0"/>
              <a:t>the </a:t>
            </a:r>
            <a:r>
              <a:rPr lang="en-CA" altLang="en-US" sz="2800" dirty="0" smtClean="0"/>
              <a:t>TTF to the Liard 	Highway, but much more soft ground</a:t>
            </a:r>
            <a:endParaRPr lang="en-CA" altLang="en-U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684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CA" sz="4100" b="1" dirty="0" smtClean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All Season Road Application</a:t>
            </a:r>
            <a:endParaRPr lang="en-CA" sz="4100" b="1" dirty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09924" name="Picture 2" descr="blackt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6092825"/>
            <a:ext cx="241141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8797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3"/>
          <p:cNvSpPr>
            <a:spLocks noGrp="1"/>
          </p:cNvSpPr>
          <p:nvPr>
            <p:ph type="body" idx="4294967295"/>
          </p:nvPr>
        </p:nvSpPr>
        <p:spPr>
          <a:xfrm>
            <a:off x="340715" y="1916832"/>
            <a:ext cx="8474075" cy="3338177"/>
          </a:xfrm>
        </p:spPr>
        <p:txBody>
          <a:bodyPr/>
          <a:lstStyle/>
          <a:p>
            <a:endParaRPr lang="en-CA" alt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684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CA" sz="4100" b="1" dirty="0" smtClean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Airstrip Location</a:t>
            </a:r>
            <a:endParaRPr lang="en-CA" sz="4100" b="1" dirty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09924" name="Picture 2" descr="blackt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6092825"/>
            <a:ext cx="241141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5" y="0"/>
            <a:ext cx="90560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7172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hris'">
      <a:dk1>
        <a:sysClr val="windowText" lastClr="000000"/>
      </a:dk1>
      <a:lt1>
        <a:sysClr val="window" lastClr="FFFFFF"/>
      </a:lt1>
      <a:dk2>
        <a:srgbClr val="69676D"/>
      </a:dk2>
      <a:lt2>
        <a:srgbClr val="262626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31294</TotalTime>
  <Words>344</Words>
  <Application>Microsoft Office PowerPoint</Application>
  <PresentationFormat>On-screen Show (4:3)</PresentationFormat>
  <Paragraphs>92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Apex</vt:lpstr>
      <vt:lpstr>PowerPoint Presentation</vt:lpstr>
      <vt:lpstr>Mine Access Road and Transfer Facilities</vt:lpstr>
      <vt:lpstr>PowerPoint Presentation</vt:lpstr>
      <vt:lpstr> The  Nahanni Route Re-alignment and Liard Crossing: Location of Ice Bridge during winter operations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Subtle Waves Template</dc:title>
  <dc:creator>Presentation Helper</dc:creator>
  <cp:lastModifiedBy>Dave</cp:lastModifiedBy>
  <cp:revision>1063</cp:revision>
  <cp:lastPrinted>2013-01-24T21:46:21Z</cp:lastPrinted>
  <dcterms:modified xsi:type="dcterms:W3CDTF">2014-06-10T20:33:27Z</dcterms:modified>
</cp:coreProperties>
</file>